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handoutMasterIdLst>
    <p:handoutMasterId r:id="rId24"/>
  </p:handoutMasterIdLst>
  <p:sldIdLst>
    <p:sldId id="289" r:id="rId5"/>
    <p:sldId id="313" r:id="rId6"/>
    <p:sldId id="290" r:id="rId7"/>
    <p:sldId id="306" r:id="rId8"/>
    <p:sldId id="312" r:id="rId9"/>
    <p:sldId id="304" r:id="rId10"/>
    <p:sldId id="311" r:id="rId11"/>
    <p:sldId id="305" r:id="rId12"/>
    <p:sldId id="307" r:id="rId13"/>
    <p:sldId id="308" r:id="rId14"/>
    <p:sldId id="309" r:id="rId15"/>
    <p:sldId id="310" r:id="rId16"/>
    <p:sldId id="303" r:id="rId17"/>
    <p:sldId id="302" r:id="rId18"/>
    <p:sldId id="293" r:id="rId19"/>
    <p:sldId id="294" r:id="rId20"/>
    <p:sldId id="314" r:id="rId21"/>
    <p:sldId id="300" r:id="rId22"/>
    <p:sldId id="29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pos="576" userDrawn="1">
          <p15:clr>
            <a:srgbClr val="A4A3A4"/>
          </p15:clr>
        </p15:guide>
        <p15:guide id="8" orient="horz" pos="3744" userDrawn="1">
          <p15:clr>
            <a:srgbClr val="A4A3A4"/>
          </p15:clr>
        </p15:guide>
        <p15:guide id="9"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C2A34-A9DA-4BD8-851C-0FD59CD4DCA7}" v="1" dt="2025-01-27T15:19:18.6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725" autoAdjust="0"/>
  </p:normalViewPr>
  <p:slideViewPr>
    <p:cSldViewPr snapToGrid="0" showGuides="1">
      <p:cViewPr varScale="1">
        <p:scale>
          <a:sx n="65" d="100"/>
          <a:sy n="65" d="100"/>
        </p:scale>
        <p:origin x="1044" y="288"/>
      </p:cViewPr>
      <p:guideLst>
        <p:guide orient="horz" pos="1344"/>
        <p:guide pos="576"/>
        <p:guide orient="horz" pos="3744"/>
        <p:guide pos="3840"/>
      </p:guideLst>
    </p:cSldViewPr>
  </p:slideViewPr>
  <p:outlineViewPr>
    <p:cViewPr>
      <p:scale>
        <a:sx n="33" d="100"/>
        <a:sy n="33" d="100"/>
      </p:scale>
      <p:origin x="0" y="-5938"/>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94" d="100"/>
          <a:sy n="94" d="100"/>
        </p:scale>
        <p:origin x="2992"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5DC31D-6BBA-1E40-9A7E-1FE0A421F3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609E10C-1649-9148-9887-C4B5DF38CEE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465657-3F36-724B-A332-D448C4527D30}" type="datetimeFigureOut">
              <a:t>1/27/2025</a:t>
            </a:fld>
            <a:endParaRPr lang="en-US"/>
          </a:p>
        </p:txBody>
      </p:sp>
      <p:sp>
        <p:nvSpPr>
          <p:cNvPr id="4" name="Footer Placeholder 3">
            <a:extLst>
              <a:ext uri="{FF2B5EF4-FFF2-40B4-BE49-F238E27FC236}">
                <a16:creationId xmlns:a16="http://schemas.microsoft.com/office/drawing/2014/main" id="{FE09E7DC-2FE3-FA48-929A-C3D3179E1E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1F40692-4B9B-A444-A85B-911AF05DE3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F0D8CC-6079-CB40-AF25-90B118481BE2}" type="slidenum">
              <a:t>‹#›</a:t>
            </a:fld>
            <a:endParaRPr lang="en-US"/>
          </a:p>
        </p:txBody>
      </p:sp>
    </p:spTree>
    <p:extLst>
      <p:ext uri="{BB962C8B-B14F-4D97-AF65-F5344CB8AC3E}">
        <p14:creationId xmlns:p14="http://schemas.microsoft.com/office/powerpoint/2010/main" val="393361633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DDF-D82C-4780-9143-87E5F529D813}"/>
              </a:ext>
            </a:extLst>
          </p:cNvPr>
          <p:cNvSpPr>
            <a:spLocks noGrp="1"/>
          </p:cNvSpPr>
          <p:nvPr>
            <p:ph type="title" hasCustomPrompt="1"/>
          </p:nvPr>
        </p:nvSpPr>
        <p:spPr>
          <a:xfrm>
            <a:off x="2898648" y="813816"/>
            <a:ext cx="6400800" cy="640080"/>
          </a:xfrm>
        </p:spPr>
        <p:txBody>
          <a:bodyPr/>
          <a:lstStyle>
            <a:lvl1pPr algn="ctr">
              <a:defRPr sz="2400">
                <a:solidFill>
                  <a:schemeClr val="bg1"/>
                </a:solidFill>
              </a:defRPr>
            </a:lvl1pPr>
          </a:lstStyle>
          <a:p>
            <a:r>
              <a:rPr lang="en-US" dirty="0"/>
              <a:t>Add text</a:t>
            </a:r>
          </a:p>
        </p:txBody>
      </p:sp>
      <p:sp>
        <p:nvSpPr>
          <p:cNvPr id="6" name="Text Placeholder 5">
            <a:extLst>
              <a:ext uri="{FF2B5EF4-FFF2-40B4-BE49-F238E27FC236}">
                <a16:creationId xmlns:a16="http://schemas.microsoft.com/office/drawing/2014/main" id="{D12B550A-AB53-4D15-A89E-6EEBB5151B92}"/>
              </a:ext>
            </a:extLst>
          </p:cNvPr>
          <p:cNvSpPr>
            <a:spLocks noGrp="1"/>
          </p:cNvSpPr>
          <p:nvPr>
            <p:ph type="body" sz="quarter" idx="10" hasCustomPrompt="1"/>
          </p:nvPr>
        </p:nvSpPr>
        <p:spPr>
          <a:xfrm>
            <a:off x="2441448" y="1655064"/>
            <a:ext cx="7315200" cy="1143000"/>
          </a:xfrm>
        </p:spPr>
        <p:txBody>
          <a:bodyPr/>
          <a:lstStyle>
            <a:lvl1pPr algn="ctr">
              <a:defRPr sz="8000">
                <a:solidFill>
                  <a:schemeClr val="bg1"/>
                </a:solidFill>
                <a:latin typeface="+mj-lt"/>
              </a:defRPr>
            </a:lvl1pPr>
          </a:lstStyle>
          <a:p>
            <a:pPr lvl="0"/>
            <a:r>
              <a:rPr lang="en-US" dirty="0"/>
              <a:t>Add text</a:t>
            </a:r>
          </a:p>
        </p:txBody>
      </p:sp>
      <p:sp>
        <p:nvSpPr>
          <p:cNvPr id="8" name="Text Placeholder 7">
            <a:extLst>
              <a:ext uri="{FF2B5EF4-FFF2-40B4-BE49-F238E27FC236}">
                <a16:creationId xmlns:a16="http://schemas.microsoft.com/office/drawing/2014/main" id="{7CDE1EB1-91FE-4CB8-81BD-5BBBFC22C672}"/>
              </a:ext>
            </a:extLst>
          </p:cNvPr>
          <p:cNvSpPr>
            <a:spLocks noGrp="1"/>
          </p:cNvSpPr>
          <p:nvPr>
            <p:ph type="body" sz="quarter" idx="11" hasCustomPrompt="1"/>
          </p:nvPr>
        </p:nvSpPr>
        <p:spPr>
          <a:xfrm>
            <a:off x="2898648" y="3027707"/>
            <a:ext cx="6858000" cy="640080"/>
          </a:xfrm>
        </p:spPr>
        <p:txBody>
          <a:bodyPr/>
          <a:lstStyle>
            <a:lvl1pPr algn="ctr">
              <a:defRPr sz="2400">
                <a:solidFill>
                  <a:schemeClr val="bg1"/>
                </a:solidFill>
                <a:latin typeface="+mj-lt"/>
              </a:defRPr>
            </a:lvl1pPr>
          </a:lstStyle>
          <a:p>
            <a:pPr lvl="0"/>
            <a:r>
              <a:rPr lang="en-US" dirty="0"/>
              <a:t>Add text</a:t>
            </a:r>
          </a:p>
        </p:txBody>
      </p:sp>
    </p:spTree>
    <p:extLst>
      <p:ext uri="{BB962C8B-B14F-4D97-AF65-F5344CB8AC3E}">
        <p14:creationId xmlns:p14="http://schemas.microsoft.com/office/powerpoint/2010/main" val="186028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11DAB-71A2-44C9-B830-25E19DC5833C}"/>
              </a:ext>
            </a:extLst>
          </p:cNvPr>
          <p:cNvSpPr>
            <a:spLocks noGrp="1"/>
          </p:cNvSpPr>
          <p:nvPr>
            <p:ph type="title" hasCustomPrompt="1"/>
          </p:nvPr>
        </p:nvSpPr>
        <p:spPr>
          <a:xfrm>
            <a:off x="914400" y="914401"/>
            <a:ext cx="6400800" cy="685800"/>
          </a:xfrm>
        </p:spPr>
        <p:txBody>
          <a:bodyPr>
            <a:noAutofit/>
          </a:bodyPr>
          <a:lstStyle>
            <a:lvl1pPr>
              <a:defRPr sz="4000">
                <a:solidFill>
                  <a:schemeClr val="tx1">
                    <a:lumMod val="75000"/>
                    <a:lumOff val="25000"/>
                  </a:schemeClr>
                </a:solidFill>
              </a:defRPr>
            </a:lvl1pPr>
          </a:lstStyle>
          <a:p>
            <a:r>
              <a:rPr lang="en-US" dirty="0"/>
              <a:t>Add title</a:t>
            </a:r>
          </a:p>
        </p:txBody>
      </p:sp>
      <p:sp>
        <p:nvSpPr>
          <p:cNvPr id="10" name="Text Placeholder 9">
            <a:extLst>
              <a:ext uri="{FF2B5EF4-FFF2-40B4-BE49-F238E27FC236}">
                <a16:creationId xmlns:a16="http://schemas.microsoft.com/office/drawing/2014/main" id="{5F9B5FD0-EA88-4EA1-89FF-A0346C36D9C6}"/>
              </a:ext>
            </a:extLst>
          </p:cNvPr>
          <p:cNvSpPr>
            <a:spLocks noGrp="1"/>
          </p:cNvSpPr>
          <p:nvPr>
            <p:ph type="body" sz="quarter" idx="11"/>
          </p:nvPr>
        </p:nvSpPr>
        <p:spPr>
          <a:xfrm>
            <a:off x="914400" y="2203704"/>
            <a:ext cx="6400800" cy="4206240"/>
          </a:xfrm>
        </p:spPr>
        <p:txBody>
          <a:bodyPr>
            <a:normAutofit/>
          </a:bodyPr>
          <a:lstStyle>
            <a:lvl1pPr>
              <a:defRPr sz="180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285711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E24C-B229-452F-B387-BA3429761CA7}"/>
              </a:ext>
            </a:extLst>
          </p:cNvPr>
          <p:cNvSpPr>
            <a:spLocks noGrp="1"/>
          </p:cNvSpPr>
          <p:nvPr>
            <p:ph type="title" hasCustomPrompt="1"/>
          </p:nvPr>
        </p:nvSpPr>
        <p:spPr>
          <a:xfrm>
            <a:off x="4389119" y="946653"/>
            <a:ext cx="6857999" cy="653547"/>
          </a:xfrm>
        </p:spPr>
        <p:txBody>
          <a:bodyPr>
            <a:normAutofit/>
          </a:bodyPr>
          <a:lstStyle>
            <a:lvl1pPr>
              <a:defRPr sz="4000">
                <a:solidFill>
                  <a:schemeClr val="tx1">
                    <a:lumMod val="75000"/>
                    <a:lumOff val="25000"/>
                  </a:schemeClr>
                </a:solidFill>
              </a:defRPr>
            </a:lvl1pPr>
          </a:lstStyle>
          <a:p>
            <a:r>
              <a:rPr lang="en-US" dirty="0"/>
              <a:t>Add title</a:t>
            </a:r>
          </a:p>
        </p:txBody>
      </p:sp>
      <p:sp>
        <p:nvSpPr>
          <p:cNvPr id="7" name="Text Placeholder 6">
            <a:extLst>
              <a:ext uri="{FF2B5EF4-FFF2-40B4-BE49-F238E27FC236}">
                <a16:creationId xmlns:a16="http://schemas.microsoft.com/office/drawing/2014/main" id="{DFCEFA7B-7934-4EAA-8C20-7D9B03B9E5A3}"/>
              </a:ext>
            </a:extLst>
          </p:cNvPr>
          <p:cNvSpPr>
            <a:spLocks noGrp="1"/>
          </p:cNvSpPr>
          <p:nvPr>
            <p:ph type="body" sz="quarter" idx="11" hasCustomPrompt="1"/>
          </p:nvPr>
        </p:nvSpPr>
        <p:spPr>
          <a:xfrm>
            <a:off x="4389120" y="1981933"/>
            <a:ext cx="6858000" cy="4233672"/>
          </a:xfrm>
        </p:spPr>
        <p:txBody>
          <a:bodyPr>
            <a:normAutofit/>
          </a:bodyPr>
          <a:lstStyle>
            <a:lvl1pPr>
              <a:defRPr sz="1800">
                <a:solidFill>
                  <a:schemeClr val="tx1">
                    <a:lumMod val="75000"/>
                    <a:lumOff val="25000"/>
                  </a:schemeClr>
                </a:solidFill>
              </a:defRPr>
            </a:lvl1pPr>
          </a:lstStyle>
          <a:p>
            <a:pPr lvl="0"/>
            <a:r>
              <a:rPr lang="en-US" dirty="0"/>
              <a:t>Add text</a:t>
            </a:r>
          </a:p>
        </p:txBody>
      </p:sp>
    </p:spTree>
    <p:extLst>
      <p:ext uri="{BB962C8B-B14F-4D97-AF65-F5344CB8AC3E}">
        <p14:creationId xmlns:p14="http://schemas.microsoft.com/office/powerpoint/2010/main" val="2930501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35BBCA-FB90-42AF-995A-AA6CE87BD6E8}"/>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643"/>
          <a:stretch>
            <a:fillRect/>
          </a:stretch>
        </p:blipFill>
        <p:spPr>
          <a:xfrm>
            <a:off x="914400" y="466647"/>
            <a:ext cx="10563726" cy="6391353"/>
          </a:xfrm>
          <a:custGeom>
            <a:avLst/>
            <a:gdLst>
              <a:gd name="connsiteX0" fmla="*/ 0 w 10563726"/>
              <a:gd name="connsiteY0" fmla="*/ 0 h 6391353"/>
              <a:gd name="connsiteX1" fmla="*/ 10563726 w 10563726"/>
              <a:gd name="connsiteY1" fmla="*/ 0 h 6391353"/>
              <a:gd name="connsiteX2" fmla="*/ 10563726 w 10563726"/>
              <a:gd name="connsiteY2" fmla="*/ 6391353 h 6391353"/>
              <a:gd name="connsiteX3" fmla="*/ 0 w 10563726"/>
              <a:gd name="connsiteY3" fmla="*/ 6391353 h 6391353"/>
            </a:gdLst>
            <a:ahLst/>
            <a:cxnLst>
              <a:cxn ang="0">
                <a:pos x="connsiteX0" y="connsiteY0"/>
              </a:cxn>
              <a:cxn ang="0">
                <a:pos x="connsiteX1" y="connsiteY1"/>
              </a:cxn>
              <a:cxn ang="0">
                <a:pos x="connsiteX2" y="connsiteY2"/>
              </a:cxn>
              <a:cxn ang="0">
                <a:pos x="connsiteX3" y="connsiteY3"/>
              </a:cxn>
            </a:cxnLst>
            <a:rect l="l" t="t" r="r" b="b"/>
            <a:pathLst>
              <a:path w="10563726" h="6391353">
                <a:moveTo>
                  <a:pt x="0" y="0"/>
                </a:moveTo>
                <a:lnTo>
                  <a:pt x="10563726" y="0"/>
                </a:lnTo>
                <a:lnTo>
                  <a:pt x="10563726" y="6391353"/>
                </a:lnTo>
                <a:lnTo>
                  <a:pt x="0" y="6391353"/>
                </a:lnTo>
                <a:close/>
              </a:path>
            </a:pathLst>
          </a:custGeom>
        </p:spPr>
      </p:pic>
      <p:sp>
        <p:nvSpPr>
          <p:cNvPr id="2" name="Title 1">
            <a:extLst>
              <a:ext uri="{FF2B5EF4-FFF2-40B4-BE49-F238E27FC236}">
                <a16:creationId xmlns:a16="http://schemas.microsoft.com/office/drawing/2014/main" id="{8DF399BE-6A96-4D58-AF62-861F9AE20C7E}"/>
              </a:ext>
            </a:extLst>
          </p:cNvPr>
          <p:cNvSpPr>
            <a:spLocks noGrp="1"/>
          </p:cNvSpPr>
          <p:nvPr>
            <p:ph type="title" hasCustomPrompt="1"/>
          </p:nvPr>
        </p:nvSpPr>
        <p:spPr>
          <a:xfrm>
            <a:off x="2331718" y="1460692"/>
            <a:ext cx="7772402" cy="685800"/>
          </a:xfrm>
        </p:spPr>
        <p:txBody>
          <a:bodyPr>
            <a:normAutofit/>
          </a:bodyPr>
          <a:lstStyle>
            <a:lvl1pPr>
              <a:defRPr sz="4000">
                <a:solidFill>
                  <a:schemeClr val="tx1">
                    <a:lumMod val="75000"/>
                    <a:lumOff val="25000"/>
                  </a:schemeClr>
                </a:solidFill>
              </a:defRPr>
            </a:lvl1pPr>
          </a:lstStyle>
          <a:p>
            <a:r>
              <a:rPr lang="en-US" dirty="0"/>
              <a:t>Add title</a:t>
            </a:r>
          </a:p>
        </p:txBody>
      </p:sp>
      <p:sp>
        <p:nvSpPr>
          <p:cNvPr id="11" name="Text Placeholder 10">
            <a:extLst>
              <a:ext uri="{FF2B5EF4-FFF2-40B4-BE49-F238E27FC236}">
                <a16:creationId xmlns:a16="http://schemas.microsoft.com/office/drawing/2014/main" id="{0AE12991-70DA-442D-98F3-673914646355}"/>
              </a:ext>
            </a:extLst>
          </p:cNvPr>
          <p:cNvSpPr>
            <a:spLocks noGrp="1"/>
          </p:cNvSpPr>
          <p:nvPr>
            <p:ph type="body" sz="quarter" idx="11" hasCustomPrompt="1"/>
          </p:nvPr>
        </p:nvSpPr>
        <p:spPr>
          <a:xfrm>
            <a:off x="2331720" y="2724912"/>
            <a:ext cx="7772401" cy="3657600"/>
          </a:xfrm>
        </p:spPr>
        <p:txBody>
          <a:bodyPr>
            <a:normAutofit/>
          </a:bodyPr>
          <a:lstStyle>
            <a:lvl1pPr>
              <a:defRPr sz="1800">
                <a:solidFill>
                  <a:schemeClr val="tx1">
                    <a:lumMod val="75000"/>
                    <a:lumOff val="25000"/>
                  </a:schemeClr>
                </a:solidFill>
              </a:defRPr>
            </a:lvl1pPr>
          </a:lstStyle>
          <a:p>
            <a:pPr lvl="0"/>
            <a:r>
              <a:rPr lang="en-US" dirty="0"/>
              <a:t>Add text</a:t>
            </a:r>
          </a:p>
        </p:txBody>
      </p:sp>
      <p:pic>
        <p:nvPicPr>
          <p:cNvPr id="3" name="Graphic 2">
            <a:extLst>
              <a:ext uri="{FF2B5EF4-FFF2-40B4-BE49-F238E27FC236}">
                <a16:creationId xmlns:a16="http://schemas.microsoft.com/office/drawing/2014/main" id="{1F778D16-894A-4379-8B5B-DC242345151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122029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106A418-68CC-4D3D-9032-696498842FBD}"/>
              </a:ext>
            </a:extLst>
          </p:cNvPr>
          <p:cNvSpPr>
            <a:spLocks noGrp="1"/>
          </p:cNvSpPr>
          <p:nvPr>
            <p:ph type="title" hasCustomPrompt="1"/>
          </p:nvPr>
        </p:nvSpPr>
        <p:spPr>
          <a:xfrm>
            <a:off x="914400" y="914401"/>
            <a:ext cx="6400800" cy="685800"/>
          </a:xfrm>
        </p:spPr>
        <p:txBody>
          <a:bodyPr>
            <a:noAutofit/>
          </a:bodyPr>
          <a:lstStyle>
            <a:lvl1pPr>
              <a:defRPr sz="4000">
                <a:solidFill>
                  <a:schemeClr val="bg1"/>
                </a:solidFill>
              </a:defRPr>
            </a:lvl1pPr>
          </a:lstStyle>
          <a:p>
            <a:r>
              <a:rPr lang="en-US" dirty="0"/>
              <a:t>Add title</a:t>
            </a:r>
          </a:p>
        </p:txBody>
      </p:sp>
      <p:sp>
        <p:nvSpPr>
          <p:cNvPr id="7" name="Text Placeholder 6">
            <a:extLst>
              <a:ext uri="{FF2B5EF4-FFF2-40B4-BE49-F238E27FC236}">
                <a16:creationId xmlns:a16="http://schemas.microsoft.com/office/drawing/2014/main" id="{9E93C440-01C8-4E08-A98E-D76F10D08BF4}"/>
              </a:ext>
            </a:extLst>
          </p:cNvPr>
          <p:cNvSpPr>
            <a:spLocks noGrp="1"/>
          </p:cNvSpPr>
          <p:nvPr>
            <p:ph type="body" sz="quarter" idx="11" hasCustomPrompt="1"/>
          </p:nvPr>
        </p:nvSpPr>
        <p:spPr>
          <a:xfrm>
            <a:off x="914400" y="1913064"/>
            <a:ext cx="6858001" cy="4279392"/>
          </a:xfrm>
        </p:spPr>
        <p:txBody>
          <a:bodyPr>
            <a:normAutofit/>
          </a:bodyPr>
          <a:lstStyle>
            <a:lvl1pPr>
              <a:defRPr sz="1800">
                <a:solidFill>
                  <a:schemeClr val="bg1"/>
                </a:solidFill>
              </a:defRPr>
            </a:lvl1pPr>
          </a:lstStyle>
          <a:p>
            <a:pPr lvl="0"/>
            <a:r>
              <a:rPr lang="en-US" dirty="0"/>
              <a:t>Add text</a:t>
            </a:r>
          </a:p>
        </p:txBody>
      </p:sp>
    </p:spTree>
    <p:extLst>
      <p:ext uri="{BB962C8B-B14F-4D97-AF65-F5344CB8AC3E}">
        <p14:creationId xmlns:p14="http://schemas.microsoft.com/office/powerpoint/2010/main" val="560476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AA20A23-A33B-4A1B-9162-707282E53592}"/>
              </a:ext>
            </a:extLst>
          </p:cNvPr>
          <p:cNvPicPr>
            <a:picLocks noChangeAspect="1"/>
          </p:cNvPicPr>
          <p:nvPr userDrawn="1"/>
        </p:nvPicPr>
        <p:blipFill>
          <a:blip r:embed="rId2">
            <a:extLst>
              <a:ext uri="{96DAC541-7B7A-43D3-8B79-37D633B846F1}">
                <asvg:svgBlip xmlns:asvg="http://schemas.microsoft.com/office/drawing/2016/SVG/main" r:embed="rId3"/>
              </a:ext>
            </a:extLst>
          </a:blip>
          <a:srcRect b="15602"/>
          <a:stretch>
            <a:fillRect/>
          </a:stretch>
        </p:blipFill>
        <p:spPr>
          <a:xfrm>
            <a:off x="1066800" y="523183"/>
            <a:ext cx="10058400" cy="6334817"/>
          </a:xfrm>
          <a:custGeom>
            <a:avLst/>
            <a:gdLst>
              <a:gd name="connsiteX0" fmla="*/ 0 w 10058400"/>
              <a:gd name="connsiteY0" fmla="*/ 0 h 6334817"/>
              <a:gd name="connsiteX1" fmla="*/ 10058400 w 10058400"/>
              <a:gd name="connsiteY1" fmla="*/ 0 h 6334817"/>
              <a:gd name="connsiteX2" fmla="*/ 10058400 w 10058400"/>
              <a:gd name="connsiteY2" fmla="*/ 6334817 h 6334817"/>
              <a:gd name="connsiteX3" fmla="*/ 0 w 10058400"/>
              <a:gd name="connsiteY3" fmla="*/ 6334817 h 6334817"/>
            </a:gdLst>
            <a:ahLst/>
            <a:cxnLst>
              <a:cxn ang="0">
                <a:pos x="connsiteX0" y="connsiteY0"/>
              </a:cxn>
              <a:cxn ang="0">
                <a:pos x="connsiteX1" y="connsiteY1"/>
              </a:cxn>
              <a:cxn ang="0">
                <a:pos x="connsiteX2" y="connsiteY2"/>
              </a:cxn>
              <a:cxn ang="0">
                <a:pos x="connsiteX3" y="connsiteY3"/>
              </a:cxn>
            </a:cxnLst>
            <a:rect l="l" t="t" r="r" b="b"/>
            <a:pathLst>
              <a:path w="10058400" h="6334817">
                <a:moveTo>
                  <a:pt x="0" y="0"/>
                </a:moveTo>
                <a:lnTo>
                  <a:pt x="10058400" y="0"/>
                </a:lnTo>
                <a:lnTo>
                  <a:pt x="10058400" y="6334817"/>
                </a:lnTo>
                <a:lnTo>
                  <a:pt x="0" y="6334817"/>
                </a:lnTo>
                <a:close/>
              </a:path>
            </a:pathLst>
          </a:custGeom>
        </p:spPr>
      </p:pic>
      <p:sp>
        <p:nvSpPr>
          <p:cNvPr id="5" name="Title 1">
            <a:extLst>
              <a:ext uri="{FF2B5EF4-FFF2-40B4-BE49-F238E27FC236}">
                <a16:creationId xmlns:a16="http://schemas.microsoft.com/office/drawing/2014/main" id="{B136F446-5EA3-48C4-AA8D-AB9850B03B61}"/>
              </a:ext>
            </a:extLst>
          </p:cNvPr>
          <p:cNvSpPr>
            <a:spLocks noGrp="1"/>
          </p:cNvSpPr>
          <p:nvPr>
            <p:ph type="title" hasCustomPrompt="1"/>
          </p:nvPr>
        </p:nvSpPr>
        <p:spPr>
          <a:xfrm>
            <a:off x="2331718" y="1460692"/>
            <a:ext cx="7772402" cy="685800"/>
          </a:xfrm>
        </p:spPr>
        <p:txBody>
          <a:bodyPr>
            <a:normAutofit/>
          </a:bodyPr>
          <a:lstStyle>
            <a:lvl1pPr marL="0" indent="0" algn="ctr">
              <a:buFont typeface="Arial" panose="020B0604020202020204" pitchFamily="34" charset="0"/>
              <a:buNone/>
              <a:defRPr sz="4000">
                <a:solidFill>
                  <a:schemeClr val="tx1">
                    <a:lumMod val="75000"/>
                    <a:lumOff val="25000"/>
                  </a:schemeClr>
                </a:solidFill>
              </a:defRPr>
            </a:lvl1pPr>
          </a:lstStyle>
          <a:p>
            <a:r>
              <a:rPr lang="en-US" dirty="0"/>
              <a:t>Add title</a:t>
            </a:r>
          </a:p>
        </p:txBody>
      </p:sp>
      <p:sp>
        <p:nvSpPr>
          <p:cNvPr id="11" name="Text Placeholder 10">
            <a:extLst>
              <a:ext uri="{FF2B5EF4-FFF2-40B4-BE49-F238E27FC236}">
                <a16:creationId xmlns:a16="http://schemas.microsoft.com/office/drawing/2014/main" id="{66B70600-CFB5-4805-BC68-5AE22166B568}"/>
              </a:ext>
            </a:extLst>
          </p:cNvPr>
          <p:cNvSpPr>
            <a:spLocks noGrp="1"/>
          </p:cNvSpPr>
          <p:nvPr>
            <p:ph type="body" sz="quarter" idx="11" hasCustomPrompt="1"/>
          </p:nvPr>
        </p:nvSpPr>
        <p:spPr>
          <a:xfrm>
            <a:off x="2331720" y="2951305"/>
            <a:ext cx="7772400" cy="3456432"/>
          </a:xfrm>
        </p:spPr>
        <p:txBody>
          <a:bodyPr/>
          <a:lstStyle>
            <a:lvl1pPr algn="l">
              <a:defRPr sz="1800">
                <a:solidFill>
                  <a:schemeClr val="tx1">
                    <a:lumMod val="75000"/>
                    <a:lumOff val="25000"/>
                  </a:schemeClr>
                </a:solidFill>
              </a:defRPr>
            </a:lvl1pPr>
          </a:lstStyle>
          <a:p>
            <a:pPr lvl="0"/>
            <a:r>
              <a:rPr lang="en-US" dirty="0"/>
              <a:t>Add text</a:t>
            </a:r>
          </a:p>
        </p:txBody>
      </p:sp>
      <p:pic>
        <p:nvPicPr>
          <p:cNvPr id="2" name="Graphic 1">
            <a:extLst>
              <a:ext uri="{FF2B5EF4-FFF2-40B4-BE49-F238E27FC236}">
                <a16:creationId xmlns:a16="http://schemas.microsoft.com/office/drawing/2014/main" id="{09C8060D-32CA-4A3C-9EAF-A2D3801AB86B}"/>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3688022504"/>
      </p:ext>
    </p:extLst>
  </p:cSld>
  <p:clrMapOvr>
    <a:masterClrMapping/>
  </p:clrMapOvr>
  <p:extLst>
    <p:ext uri="{DCECCB84-F9BA-43D5-87BE-67443E8EF086}">
      <p15:sldGuideLst xmlns:p15="http://schemas.microsoft.com/office/powerpoint/2012/main">
        <p15:guide id="1" orient="horz" pos="17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CC92641-A8C8-41F9-8E1C-7C929693C69C}"/>
              </a:ext>
            </a:extLst>
          </p:cNvPr>
          <p:cNvSpPr>
            <a:spLocks noGrp="1"/>
          </p:cNvSpPr>
          <p:nvPr>
            <p:ph type="title" hasCustomPrompt="1"/>
          </p:nvPr>
        </p:nvSpPr>
        <p:spPr>
          <a:xfrm>
            <a:off x="4389119" y="946653"/>
            <a:ext cx="6857999" cy="653547"/>
          </a:xfrm>
        </p:spPr>
        <p:txBody>
          <a:bodyPr>
            <a:normAutofit/>
          </a:bodyPr>
          <a:lstStyle>
            <a:lvl1pPr>
              <a:defRPr sz="4000">
                <a:solidFill>
                  <a:schemeClr val="bg1"/>
                </a:solidFill>
              </a:defRPr>
            </a:lvl1pPr>
          </a:lstStyle>
          <a:p>
            <a:r>
              <a:rPr lang="en-US" dirty="0"/>
              <a:t>Add title</a:t>
            </a:r>
          </a:p>
        </p:txBody>
      </p:sp>
      <p:sp>
        <p:nvSpPr>
          <p:cNvPr id="7" name="Text Placeholder 6">
            <a:extLst>
              <a:ext uri="{FF2B5EF4-FFF2-40B4-BE49-F238E27FC236}">
                <a16:creationId xmlns:a16="http://schemas.microsoft.com/office/drawing/2014/main" id="{97CC55B6-E9DA-4B68-A0D8-957F46B46517}"/>
              </a:ext>
            </a:extLst>
          </p:cNvPr>
          <p:cNvSpPr>
            <a:spLocks noGrp="1"/>
          </p:cNvSpPr>
          <p:nvPr>
            <p:ph type="body" sz="quarter" idx="11" hasCustomPrompt="1"/>
          </p:nvPr>
        </p:nvSpPr>
        <p:spPr>
          <a:xfrm>
            <a:off x="4389120" y="2062956"/>
            <a:ext cx="6858000" cy="4233672"/>
          </a:xfrm>
        </p:spPr>
        <p:txBody>
          <a:bodyPr>
            <a:normAutofit/>
          </a:bodyPr>
          <a:lstStyle>
            <a:lvl1pPr>
              <a:defRPr sz="1800">
                <a:solidFill>
                  <a:schemeClr val="bg1"/>
                </a:solidFill>
              </a:defRPr>
            </a:lvl1pPr>
          </a:lstStyle>
          <a:p>
            <a:pPr lvl="0"/>
            <a:r>
              <a:rPr lang="en-US" dirty="0"/>
              <a:t>Add text</a:t>
            </a:r>
          </a:p>
        </p:txBody>
      </p:sp>
    </p:spTree>
    <p:extLst>
      <p:ext uri="{BB962C8B-B14F-4D97-AF65-F5344CB8AC3E}">
        <p14:creationId xmlns:p14="http://schemas.microsoft.com/office/powerpoint/2010/main" val="2630451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accent4"/>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C6103AFC-AC4C-4756-AEEE-B0D669AC8C89}"/>
              </a:ext>
            </a:extLst>
          </p:cNvPr>
          <p:cNvPicPr>
            <a:picLocks noChangeAspect="1"/>
          </p:cNvPicPr>
          <p:nvPr userDrawn="1"/>
        </p:nvPicPr>
        <p:blipFill>
          <a:blip r:embed="rId2">
            <a:extLst>
              <a:ext uri="{96DAC541-7B7A-43D3-8B79-37D633B846F1}">
                <asvg:svgBlip xmlns:asvg="http://schemas.microsoft.com/office/drawing/2016/SVG/main" r:embed="rId3"/>
              </a:ext>
            </a:extLst>
          </a:blip>
          <a:srcRect b="44880"/>
          <a:stretch>
            <a:fillRect/>
          </a:stretch>
        </p:blipFill>
        <p:spPr>
          <a:xfrm>
            <a:off x="878302" y="469222"/>
            <a:ext cx="10424160" cy="6388778"/>
          </a:xfrm>
          <a:custGeom>
            <a:avLst/>
            <a:gdLst>
              <a:gd name="connsiteX0" fmla="*/ 0 w 10424160"/>
              <a:gd name="connsiteY0" fmla="*/ 0 h 6388778"/>
              <a:gd name="connsiteX1" fmla="*/ 10424160 w 10424160"/>
              <a:gd name="connsiteY1" fmla="*/ 0 h 6388778"/>
              <a:gd name="connsiteX2" fmla="*/ 10424160 w 10424160"/>
              <a:gd name="connsiteY2" fmla="*/ 6388778 h 6388778"/>
              <a:gd name="connsiteX3" fmla="*/ 0 w 10424160"/>
              <a:gd name="connsiteY3" fmla="*/ 6388778 h 6388778"/>
            </a:gdLst>
            <a:ahLst/>
            <a:cxnLst>
              <a:cxn ang="0">
                <a:pos x="connsiteX0" y="connsiteY0"/>
              </a:cxn>
              <a:cxn ang="0">
                <a:pos x="connsiteX1" y="connsiteY1"/>
              </a:cxn>
              <a:cxn ang="0">
                <a:pos x="connsiteX2" y="connsiteY2"/>
              </a:cxn>
              <a:cxn ang="0">
                <a:pos x="connsiteX3" y="connsiteY3"/>
              </a:cxn>
            </a:cxnLst>
            <a:rect l="l" t="t" r="r" b="b"/>
            <a:pathLst>
              <a:path w="10424160" h="6388778">
                <a:moveTo>
                  <a:pt x="0" y="0"/>
                </a:moveTo>
                <a:lnTo>
                  <a:pt x="10424160" y="0"/>
                </a:lnTo>
                <a:lnTo>
                  <a:pt x="10424160" y="6388778"/>
                </a:lnTo>
                <a:lnTo>
                  <a:pt x="0" y="6388778"/>
                </a:lnTo>
                <a:close/>
              </a:path>
            </a:pathLst>
          </a:custGeom>
        </p:spPr>
      </p:pic>
      <p:sp>
        <p:nvSpPr>
          <p:cNvPr id="5" name="Title 1">
            <a:extLst>
              <a:ext uri="{FF2B5EF4-FFF2-40B4-BE49-F238E27FC236}">
                <a16:creationId xmlns:a16="http://schemas.microsoft.com/office/drawing/2014/main" id="{A4604EF9-570E-48F5-BA06-DEB9EB7F7D59}"/>
              </a:ext>
            </a:extLst>
          </p:cNvPr>
          <p:cNvSpPr>
            <a:spLocks noGrp="1"/>
          </p:cNvSpPr>
          <p:nvPr>
            <p:ph type="title" hasCustomPrompt="1"/>
          </p:nvPr>
        </p:nvSpPr>
        <p:spPr>
          <a:xfrm>
            <a:off x="3657599" y="1460692"/>
            <a:ext cx="6857999" cy="685800"/>
          </a:xfrm>
        </p:spPr>
        <p:txBody>
          <a:bodyPr>
            <a:normAutofit/>
          </a:bodyPr>
          <a:lstStyle>
            <a:lvl1pPr>
              <a:defRPr sz="4000">
                <a:solidFill>
                  <a:schemeClr val="tx1">
                    <a:lumMod val="75000"/>
                    <a:lumOff val="25000"/>
                  </a:schemeClr>
                </a:solidFill>
              </a:defRPr>
            </a:lvl1pPr>
          </a:lstStyle>
          <a:p>
            <a:r>
              <a:rPr lang="en-US" dirty="0"/>
              <a:t>Add title</a:t>
            </a:r>
          </a:p>
        </p:txBody>
      </p:sp>
      <p:sp>
        <p:nvSpPr>
          <p:cNvPr id="12" name="Text Placeholder 11">
            <a:extLst>
              <a:ext uri="{FF2B5EF4-FFF2-40B4-BE49-F238E27FC236}">
                <a16:creationId xmlns:a16="http://schemas.microsoft.com/office/drawing/2014/main" id="{F0B30880-FB83-4FD8-B7A4-675D68A47928}"/>
              </a:ext>
            </a:extLst>
          </p:cNvPr>
          <p:cNvSpPr>
            <a:spLocks noGrp="1"/>
          </p:cNvSpPr>
          <p:nvPr>
            <p:ph type="body" sz="quarter" idx="11" hasCustomPrompt="1"/>
          </p:nvPr>
        </p:nvSpPr>
        <p:spPr>
          <a:xfrm>
            <a:off x="3657600" y="2438570"/>
            <a:ext cx="6858000" cy="3950208"/>
          </a:xfrm>
        </p:spPr>
        <p:txBody>
          <a:bodyPr>
            <a:normAutofit/>
          </a:bodyPr>
          <a:lstStyle>
            <a:lvl1pPr>
              <a:defRPr sz="1800">
                <a:solidFill>
                  <a:schemeClr val="tx1">
                    <a:lumMod val="75000"/>
                    <a:lumOff val="25000"/>
                  </a:schemeClr>
                </a:solidFill>
              </a:defRPr>
            </a:lvl1pPr>
          </a:lstStyle>
          <a:p>
            <a:pPr lvl="0"/>
            <a:r>
              <a:rPr lang="en-US" dirty="0"/>
              <a:t>Add text</a:t>
            </a:r>
          </a:p>
        </p:txBody>
      </p:sp>
    </p:spTree>
    <p:extLst>
      <p:ext uri="{BB962C8B-B14F-4D97-AF65-F5344CB8AC3E}">
        <p14:creationId xmlns:p14="http://schemas.microsoft.com/office/powerpoint/2010/main" val="838183944"/>
      </p:ext>
    </p:extLst>
  </p:cSld>
  <p:clrMapOvr>
    <a:masterClrMapping/>
  </p:clrMapOvr>
  <p:extLst>
    <p:ext uri="{DCECCB84-F9BA-43D5-87BE-67443E8EF086}">
      <p15:sldGuideLst xmlns:p15="http://schemas.microsoft.com/office/powerpoint/2012/main">
        <p15:guide id="1" orient="horz" pos="12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775E2-26ED-4CEF-94F6-7C85D113D53B}"/>
              </a:ext>
            </a:extLst>
          </p:cNvPr>
          <p:cNvSpPr>
            <a:spLocks noGrp="1"/>
          </p:cNvSpPr>
          <p:nvPr>
            <p:ph type="title"/>
          </p:nvPr>
        </p:nvSpPr>
        <p:spPr>
          <a:xfrm>
            <a:off x="914400" y="946653"/>
            <a:ext cx="10058400" cy="132556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BF32AB5-76E2-49F4-96EE-B419AF1F03C2}"/>
              </a:ext>
            </a:extLst>
          </p:cNvPr>
          <p:cNvSpPr>
            <a:spLocks noGrp="1"/>
          </p:cNvSpPr>
          <p:nvPr>
            <p:ph type="body" idx="1"/>
          </p:nvPr>
        </p:nvSpPr>
        <p:spPr>
          <a:xfrm>
            <a:off x="914400" y="2294859"/>
            <a:ext cx="10058400" cy="37209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6057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7" r:id="rId3"/>
    <p:sldLayoutId id="2147483662" r:id="rId4"/>
    <p:sldLayoutId id="2147483663" r:id="rId5"/>
    <p:sldLayoutId id="2147483664" r:id="rId6"/>
    <p:sldLayoutId id="2147483665" r:id="rId7"/>
    <p:sldLayoutId id="214748366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userDrawn="1">
          <p15:clr>
            <a:srgbClr val="F26B43"/>
          </p15:clr>
        </p15:guide>
        <p15:guide id="2" pos="576" userDrawn="1">
          <p15:clr>
            <a:srgbClr val="F26B43"/>
          </p15:clr>
        </p15:guide>
        <p15:guide id="3" pos="7104" userDrawn="1">
          <p15:clr>
            <a:srgbClr val="F26B43"/>
          </p15:clr>
        </p15:guide>
        <p15:guide id="4" orient="horz" pos="3744" userDrawn="1">
          <p15:clr>
            <a:srgbClr val="F26B43"/>
          </p15:clr>
        </p15:guide>
        <p15:guide id="5" pos="2760" userDrawn="1">
          <p15:clr>
            <a:srgbClr val="F26B43"/>
          </p15:clr>
        </p15:guide>
        <p15:guide id="6" pos="4944" userDrawn="1">
          <p15:clr>
            <a:srgbClr val="F26B43"/>
          </p15:clr>
        </p15:guide>
        <p15:guide id="7"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24.jpe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3.xml"/><Relationship Id="rId4" Type="http://schemas.openxmlformats.org/officeDocument/2006/relationships/image" Target="../media/image3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jpg"/><Relationship Id="rId4" Type="http://schemas.openxmlformats.org/officeDocument/2006/relationships/image" Target="../media/image4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10.svg"/><Relationship Id="rId7" Type="http://schemas.openxmlformats.org/officeDocument/2006/relationships/image" Target="../media/image47.jp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hyperlink" Target="https://youtu.be/RYd5AozJ_Tw" TargetMode="External"/><Relationship Id="rId5" Type="http://schemas.openxmlformats.org/officeDocument/2006/relationships/hyperlink" Target="https://youtu.be/qqd5H_En-KM" TargetMode="External"/><Relationship Id="rId4" Type="http://schemas.openxmlformats.org/officeDocument/2006/relationships/hyperlink" Target="https://www.youtube.com/watch?v=hr7L11xZoAs&amp;feature=youtu.be" TargetMode="External"/><Relationship Id="rId9" Type="http://schemas.openxmlformats.org/officeDocument/2006/relationships/image" Target="../media/image49.jpg"/></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53.jp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9.svg"/><Relationship Id="rId7" Type="http://schemas.openxmlformats.org/officeDocument/2006/relationships/hyperlink" Target="https://www.instagram.com/explore/locations/677515649/montgomery-nursery-school/" TargetMode="External"/><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hyperlink" Target="https://www.facebook.com/Montgomery-Nursery-School-434616766580748" TargetMode="External"/><Relationship Id="rId5" Type="http://schemas.openxmlformats.org/officeDocument/2006/relationships/hyperlink" Target="mailto:mnsregistration@yahoo.com" TargetMode="External"/><Relationship Id="rId4" Type="http://schemas.openxmlformats.org/officeDocument/2006/relationships/hyperlink" Target="http://www.montgomerynurseryschool.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7E3D5-B129-455A-8D61-5DE355CFB91F}"/>
              </a:ext>
            </a:extLst>
          </p:cNvPr>
          <p:cNvSpPr>
            <a:spLocks noGrp="1"/>
          </p:cNvSpPr>
          <p:nvPr>
            <p:ph type="title"/>
          </p:nvPr>
        </p:nvSpPr>
        <p:spPr/>
        <p:txBody>
          <a:bodyPr>
            <a:noAutofit/>
          </a:bodyPr>
          <a:lstStyle/>
          <a:p>
            <a:r>
              <a:rPr lang="en-US" dirty="0"/>
              <a:t>Montgomery Nursery</a:t>
            </a:r>
            <a:r>
              <a:rPr lang="en-US" dirty="0">
                <a:latin typeface="+mj-lt"/>
              </a:rPr>
              <a:t> School</a:t>
            </a:r>
            <a:br>
              <a:rPr lang="en-US" dirty="0">
                <a:latin typeface="+mj-lt"/>
              </a:rPr>
            </a:br>
            <a:endParaRPr lang="en-US" dirty="0"/>
          </a:p>
        </p:txBody>
      </p:sp>
      <p:sp>
        <p:nvSpPr>
          <p:cNvPr id="3" name="Text Placeholder 2">
            <a:extLst>
              <a:ext uri="{FF2B5EF4-FFF2-40B4-BE49-F238E27FC236}">
                <a16:creationId xmlns:a16="http://schemas.microsoft.com/office/drawing/2014/main" id="{EDE512D6-1B42-4E1C-AEE3-478A340AC162}"/>
              </a:ext>
            </a:extLst>
          </p:cNvPr>
          <p:cNvSpPr>
            <a:spLocks noGrp="1"/>
          </p:cNvSpPr>
          <p:nvPr>
            <p:ph type="body" sz="quarter" idx="10"/>
          </p:nvPr>
        </p:nvSpPr>
        <p:spPr/>
        <p:txBody>
          <a:bodyPr>
            <a:normAutofit lnSpcReduction="10000"/>
          </a:bodyPr>
          <a:lstStyle/>
          <a:p>
            <a:r>
              <a:rPr lang="en-US" dirty="0"/>
              <a:t>Open House</a:t>
            </a:r>
          </a:p>
        </p:txBody>
      </p:sp>
      <p:sp>
        <p:nvSpPr>
          <p:cNvPr id="4" name="Text Placeholder 3">
            <a:extLst>
              <a:ext uri="{FF2B5EF4-FFF2-40B4-BE49-F238E27FC236}">
                <a16:creationId xmlns:a16="http://schemas.microsoft.com/office/drawing/2014/main" id="{88B348B4-1179-40C0-B903-717D79F0A399}"/>
              </a:ext>
            </a:extLst>
          </p:cNvPr>
          <p:cNvSpPr>
            <a:spLocks noGrp="1"/>
          </p:cNvSpPr>
          <p:nvPr>
            <p:ph type="body" sz="quarter" idx="11"/>
          </p:nvPr>
        </p:nvSpPr>
        <p:spPr/>
        <p:txBody>
          <a:bodyPr>
            <a:normAutofit/>
          </a:bodyPr>
          <a:lstStyle/>
          <a:p>
            <a:r>
              <a:rPr lang="en-US" dirty="0">
                <a:latin typeface="+mj-lt"/>
              </a:rPr>
              <a:t>2025-2026 School Year</a:t>
            </a:r>
          </a:p>
          <a:p>
            <a:endParaRPr lang="en-US" dirty="0"/>
          </a:p>
        </p:txBody>
      </p:sp>
      <p:pic>
        <p:nvPicPr>
          <p:cNvPr id="12" name="Graphic 11" descr="Illustration of a pencil character ">
            <a:extLst>
              <a:ext uri="{FF2B5EF4-FFF2-40B4-BE49-F238E27FC236}">
                <a16:creationId xmlns:a16="http://schemas.microsoft.com/office/drawing/2014/main" id="{937FAC84-23F1-401F-A313-68AD63D601F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1077964">
            <a:off x="1811563" y="4144102"/>
            <a:ext cx="1155789" cy="1971643"/>
          </a:xfrm>
          <a:prstGeom prst="rect">
            <a:avLst/>
          </a:prstGeom>
        </p:spPr>
      </p:pic>
      <p:pic>
        <p:nvPicPr>
          <p:cNvPr id="8" name="Graphic 7" descr="Illustration of a blue bag of school supplies character ">
            <a:extLst>
              <a:ext uri="{FF2B5EF4-FFF2-40B4-BE49-F238E27FC236}">
                <a16:creationId xmlns:a16="http://schemas.microsoft.com/office/drawing/2014/main" id="{F3A63EAE-D921-4D74-B1C8-6D0E847DFDD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22560" y="4391095"/>
            <a:ext cx="2483858" cy="1709233"/>
          </a:xfrm>
          <a:prstGeom prst="rect">
            <a:avLst/>
          </a:prstGeom>
        </p:spPr>
      </p:pic>
      <p:pic>
        <p:nvPicPr>
          <p:cNvPr id="10" name="Graphic 9" descr="Illustration of a purple book character ">
            <a:extLst>
              <a:ext uri="{FF2B5EF4-FFF2-40B4-BE49-F238E27FC236}">
                <a16:creationId xmlns:a16="http://schemas.microsoft.com/office/drawing/2014/main" id="{8A4FC9B1-AAE5-49E7-9209-B1CD7DC8CD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6269620" y="4059937"/>
            <a:ext cx="1775352" cy="2059055"/>
          </a:xfrm>
          <a:prstGeom prst="rect">
            <a:avLst/>
          </a:prstGeom>
        </p:spPr>
      </p:pic>
      <p:pic>
        <p:nvPicPr>
          <p:cNvPr id="6" name="Graphic 5" descr="Illustration of a globe character ">
            <a:extLst>
              <a:ext uri="{FF2B5EF4-FFF2-40B4-BE49-F238E27FC236}">
                <a16:creationId xmlns:a16="http://schemas.microsoft.com/office/drawing/2014/main" id="{A1CF0450-3738-4D52-BF18-A90C1F16AC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08174" y="4442978"/>
            <a:ext cx="2213723" cy="1748841"/>
          </a:xfrm>
          <a:prstGeom prst="rect">
            <a:avLst/>
          </a:prstGeom>
        </p:spPr>
      </p:pic>
    </p:spTree>
    <p:extLst>
      <p:ext uri="{BB962C8B-B14F-4D97-AF65-F5344CB8AC3E}">
        <p14:creationId xmlns:p14="http://schemas.microsoft.com/office/powerpoint/2010/main" val="2437550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8D730-3029-414D-8903-0D8B80D82419}"/>
              </a:ext>
            </a:extLst>
          </p:cNvPr>
          <p:cNvSpPr>
            <a:spLocks noGrp="1"/>
          </p:cNvSpPr>
          <p:nvPr>
            <p:ph type="title"/>
          </p:nvPr>
        </p:nvSpPr>
        <p:spPr>
          <a:xfrm>
            <a:off x="914400" y="914401"/>
            <a:ext cx="9209314" cy="685800"/>
          </a:xfrm>
        </p:spPr>
        <p:txBody>
          <a:bodyPr/>
          <a:lstStyle/>
          <a:p>
            <a:pPr algn="ctr"/>
            <a:r>
              <a:rPr lang="en-US" dirty="0"/>
              <a:t>Montgomery Nursery School</a:t>
            </a:r>
          </a:p>
        </p:txBody>
      </p:sp>
      <p:sp>
        <p:nvSpPr>
          <p:cNvPr id="3" name="Text Placeholder 2">
            <a:extLst>
              <a:ext uri="{FF2B5EF4-FFF2-40B4-BE49-F238E27FC236}">
                <a16:creationId xmlns:a16="http://schemas.microsoft.com/office/drawing/2014/main" id="{9425DEA9-AAD3-4D2B-8FA1-91662CDC8409}"/>
              </a:ext>
            </a:extLst>
          </p:cNvPr>
          <p:cNvSpPr>
            <a:spLocks noGrp="1"/>
          </p:cNvSpPr>
          <p:nvPr>
            <p:ph type="body" sz="quarter" idx="11"/>
          </p:nvPr>
        </p:nvSpPr>
        <p:spPr>
          <a:xfrm>
            <a:off x="1971413" y="2203703"/>
            <a:ext cx="6400800" cy="4206240"/>
          </a:xfrm>
        </p:spPr>
        <p:txBody>
          <a:bodyPr/>
          <a:lstStyle/>
          <a:p>
            <a:pPr algn="ctr"/>
            <a:r>
              <a:rPr lang="en-US" dirty="0"/>
              <a:t>Proudly serving the Village of Montgomery and surrounding area for 56 years!</a:t>
            </a:r>
          </a:p>
        </p:txBody>
      </p:sp>
      <p:pic>
        <p:nvPicPr>
          <p:cNvPr id="5" name="Picture 4" descr="A picture containing text, outdoor, building, house&#10;&#10;Description automatically generated">
            <a:extLst>
              <a:ext uri="{FF2B5EF4-FFF2-40B4-BE49-F238E27FC236}">
                <a16:creationId xmlns:a16="http://schemas.microsoft.com/office/drawing/2014/main" id="{CB17F04E-DF85-4434-881D-F9308C6CCBCC}"/>
              </a:ext>
            </a:extLst>
          </p:cNvPr>
          <p:cNvPicPr>
            <a:picLocks noChangeAspect="1"/>
          </p:cNvPicPr>
          <p:nvPr/>
        </p:nvPicPr>
        <p:blipFill>
          <a:blip r:embed="rId2"/>
          <a:stretch>
            <a:fillRect/>
          </a:stretch>
        </p:blipFill>
        <p:spPr>
          <a:xfrm>
            <a:off x="3500563" y="3162650"/>
            <a:ext cx="3555135" cy="2455265"/>
          </a:xfrm>
          <a:prstGeom prst="rect">
            <a:avLst/>
          </a:prstGeom>
        </p:spPr>
      </p:pic>
    </p:spTree>
    <p:extLst>
      <p:ext uri="{BB962C8B-B14F-4D97-AF65-F5344CB8AC3E}">
        <p14:creationId xmlns:p14="http://schemas.microsoft.com/office/powerpoint/2010/main" val="1378074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96520-2640-4559-BAB1-ADE3A7386530}"/>
              </a:ext>
            </a:extLst>
          </p:cNvPr>
          <p:cNvSpPr>
            <a:spLocks noGrp="1"/>
          </p:cNvSpPr>
          <p:nvPr>
            <p:ph type="title"/>
          </p:nvPr>
        </p:nvSpPr>
        <p:spPr>
          <a:xfrm>
            <a:off x="1035698" y="359799"/>
            <a:ext cx="6400800" cy="685800"/>
          </a:xfrm>
        </p:spPr>
        <p:txBody>
          <a:bodyPr/>
          <a:lstStyle/>
          <a:p>
            <a:r>
              <a:rPr lang="en-US" dirty="0"/>
              <a:t>Welcome Parents!</a:t>
            </a:r>
          </a:p>
        </p:txBody>
      </p:sp>
      <p:sp>
        <p:nvSpPr>
          <p:cNvPr id="6" name="Text Placeholder 5">
            <a:extLst>
              <a:ext uri="{FF2B5EF4-FFF2-40B4-BE49-F238E27FC236}">
                <a16:creationId xmlns:a16="http://schemas.microsoft.com/office/drawing/2014/main" id="{DED39638-AED5-4483-9DDA-49E033B81173}"/>
              </a:ext>
            </a:extLst>
          </p:cNvPr>
          <p:cNvSpPr>
            <a:spLocks noGrp="1"/>
          </p:cNvSpPr>
          <p:nvPr>
            <p:ph type="body" sz="quarter" idx="11"/>
          </p:nvPr>
        </p:nvSpPr>
        <p:spPr>
          <a:xfrm>
            <a:off x="766996" y="1045599"/>
            <a:ext cx="6400800" cy="4206240"/>
          </a:xfrm>
        </p:spPr>
        <p:txBody>
          <a:bodyPr>
            <a:normAutofit/>
          </a:bodyPr>
          <a:lstStyle/>
          <a:p>
            <a:pPr marL="285750" marR="0" indent="-285750" algn="just">
              <a:spcBef>
                <a:spcPts val="0"/>
              </a:spcBef>
              <a:spcAft>
                <a:spcPts val="0"/>
              </a:spcAft>
              <a:buFont typeface="Arial" panose="020B0604020202020204" pitchFamily="34" charset="0"/>
              <a:buChar char="•"/>
            </a:pPr>
            <a:r>
              <a:rPr lang="en-US" sz="1800" dirty="0">
                <a:effectLst/>
                <a:ea typeface="MS ??"/>
                <a:cs typeface="Times New Roman" panose="02020603050405020304" pitchFamily="18" charset="0"/>
              </a:rPr>
              <a:t>Montgomery Nursery School was incorporated as a non-profit organization in 1967.  We received our charter by the State of New York in 1968.  Additionally, in 2016 we received our Non-public School license and in 2020 we received our New York State Day Care license.</a:t>
            </a:r>
          </a:p>
          <a:p>
            <a:pPr marL="0" marR="0" algn="just">
              <a:spcBef>
                <a:spcPts val="0"/>
              </a:spcBef>
              <a:spcAft>
                <a:spcPts val="0"/>
              </a:spcAft>
            </a:pPr>
            <a:r>
              <a:rPr lang="en-US" sz="1800" dirty="0">
                <a:effectLst/>
                <a:ea typeface="MS ??"/>
                <a:cs typeface="Times New Roman" panose="02020603050405020304" pitchFamily="18" charset="0"/>
              </a:rPr>
              <a:t> </a:t>
            </a:r>
          </a:p>
          <a:p>
            <a:pPr marL="285750" marR="0" indent="-285750" algn="just">
              <a:spcBef>
                <a:spcPts val="0"/>
              </a:spcBef>
              <a:spcAft>
                <a:spcPts val="0"/>
              </a:spcAft>
              <a:buFont typeface="Arial" panose="020B0604020202020204" pitchFamily="34" charset="0"/>
              <a:buChar char="•"/>
            </a:pPr>
            <a:r>
              <a:rPr lang="en-US" sz="1800" dirty="0">
                <a:effectLst/>
                <a:ea typeface="MS ??"/>
                <a:cs typeface="Times New Roman" panose="02020603050405020304" pitchFamily="18" charset="0"/>
              </a:rPr>
              <a:t>Our staff are highly trained, experienced and dedicated to our students.</a:t>
            </a:r>
            <a:endParaRPr lang="en-US" sz="1800" dirty="0"/>
          </a:p>
          <a:p>
            <a:pPr marL="285750" indent="-285750" algn="l">
              <a:lnSpc>
                <a:spcPts val="2800"/>
              </a:lnSpc>
              <a:buFont typeface="Arial" panose="020B0604020202020204" pitchFamily="34" charset="0"/>
              <a:buChar char="•"/>
            </a:pPr>
            <a:r>
              <a:rPr lang="en-US" dirty="0"/>
              <a:t>Teachers</a:t>
            </a:r>
            <a:endParaRPr lang="en-US" sz="1800" dirty="0"/>
          </a:p>
          <a:p>
            <a:pPr marL="742950" lvl="1" indent="-285750" algn="l">
              <a:lnSpc>
                <a:spcPts val="2800"/>
              </a:lnSpc>
              <a:buFont typeface="Courier New" panose="02070309020205020404" pitchFamily="49" charset="0"/>
              <a:buChar char="o"/>
            </a:pPr>
            <a:r>
              <a:rPr lang="en-US" sz="1800" dirty="0">
                <a:solidFill>
                  <a:schemeClr val="tx1">
                    <a:lumMod val="75000"/>
                    <a:lumOff val="25000"/>
                  </a:schemeClr>
                </a:solidFill>
              </a:rPr>
              <a:t>Mrs. Clarke:  Full Day Four Year Old Class (UPK)</a:t>
            </a:r>
          </a:p>
          <a:p>
            <a:pPr marL="742950" lvl="1" indent="-285750" algn="l">
              <a:lnSpc>
                <a:spcPts val="2800"/>
              </a:lnSpc>
              <a:buFont typeface="Courier New" panose="02070309020205020404" pitchFamily="49" charset="0"/>
              <a:buChar char="o"/>
            </a:pPr>
            <a:r>
              <a:rPr lang="en-US" sz="1800" dirty="0">
                <a:solidFill>
                  <a:schemeClr val="tx1">
                    <a:lumMod val="75000"/>
                    <a:lumOff val="25000"/>
                  </a:schemeClr>
                </a:solidFill>
              </a:rPr>
              <a:t>Miss Kerri:  Half Day Four Year Old Class (UPK)</a:t>
            </a:r>
          </a:p>
          <a:p>
            <a:pPr marL="742950" lvl="1" indent="-285750" algn="l">
              <a:lnSpc>
                <a:spcPts val="2800"/>
              </a:lnSpc>
              <a:buFont typeface="Courier New" panose="02070309020205020404" pitchFamily="49" charset="0"/>
              <a:buChar char="o"/>
            </a:pPr>
            <a:r>
              <a:rPr lang="en-US" sz="1800" dirty="0">
                <a:solidFill>
                  <a:schemeClr val="tx1">
                    <a:lumMod val="75000"/>
                    <a:lumOff val="25000"/>
                  </a:schemeClr>
                </a:solidFill>
              </a:rPr>
              <a:t>Miss Roseann:  Three Year Old Class</a:t>
            </a:r>
          </a:p>
          <a:p>
            <a:endParaRPr lang="en-US" dirty="0"/>
          </a:p>
        </p:txBody>
      </p:sp>
      <p:sp>
        <p:nvSpPr>
          <p:cNvPr id="15" name="Freeform: Shape 14">
            <a:extLst>
              <a:ext uri="{FF2B5EF4-FFF2-40B4-BE49-F238E27FC236}">
                <a16:creationId xmlns:a16="http://schemas.microsoft.com/office/drawing/2014/main" id="{155DC304-4CC2-4AA6-99F0-241F19673CE7}"/>
              </a:ext>
              <a:ext uri="{C183D7F6-B498-43B3-948B-1728B52AA6E4}">
                <adec:decorative xmlns:adec="http://schemas.microsoft.com/office/drawing/2017/decorative" val="1"/>
              </a:ext>
            </a:extLst>
          </p:cNvPr>
          <p:cNvSpPr/>
          <p:nvPr/>
        </p:nvSpPr>
        <p:spPr>
          <a:xfrm>
            <a:off x="8279457" y="0"/>
            <a:ext cx="3981702" cy="6858000"/>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Graphic 9" descr="Illustration of a blue bag of school supplies character ">
            <a:extLst>
              <a:ext uri="{FF2B5EF4-FFF2-40B4-BE49-F238E27FC236}">
                <a16:creationId xmlns:a16="http://schemas.microsoft.com/office/drawing/2014/main" id="{6F5EC1ED-E527-4E5A-A0D8-3D0719060D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48159" y="2203704"/>
            <a:ext cx="3444298" cy="2422061"/>
          </a:xfrm>
          <a:prstGeom prst="rect">
            <a:avLst/>
          </a:prstGeom>
        </p:spPr>
      </p:pic>
      <p:pic>
        <p:nvPicPr>
          <p:cNvPr id="11" name="Picture 10" descr="A person smiling for the camera&#10;&#10;Description automatically generated with low confidence">
            <a:extLst>
              <a:ext uri="{FF2B5EF4-FFF2-40B4-BE49-F238E27FC236}">
                <a16:creationId xmlns:a16="http://schemas.microsoft.com/office/drawing/2014/main" id="{1F06CABB-85F7-4A3C-A4AF-7D762257854A}"/>
              </a:ext>
            </a:extLst>
          </p:cNvPr>
          <p:cNvPicPr>
            <a:picLocks noChangeAspect="1"/>
          </p:cNvPicPr>
          <p:nvPr/>
        </p:nvPicPr>
        <p:blipFill>
          <a:blip r:embed="rId4"/>
          <a:stretch>
            <a:fillRect/>
          </a:stretch>
        </p:blipFill>
        <p:spPr>
          <a:xfrm>
            <a:off x="3141666" y="4802751"/>
            <a:ext cx="1131205" cy="1695450"/>
          </a:xfrm>
          <a:prstGeom prst="rect">
            <a:avLst/>
          </a:prstGeom>
        </p:spPr>
      </p:pic>
      <p:pic>
        <p:nvPicPr>
          <p:cNvPr id="13" name="Picture 12" descr="A person wearing glasses&#10;&#10;Description automatically generated with medium confidence">
            <a:extLst>
              <a:ext uri="{FF2B5EF4-FFF2-40B4-BE49-F238E27FC236}">
                <a16:creationId xmlns:a16="http://schemas.microsoft.com/office/drawing/2014/main" id="{C0FBAC08-6B9F-4F13-9EAD-5126CDEA36E0}"/>
              </a:ext>
            </a:extLst>
          </p:cNvPr>
          <p:cNvPicPr>
            <a:picLocks noChangeAspect="1"/>
          </p:cNvPicPr>
          <p:nvPr/>
        </p:nvPicPr>
        <p:blipFill>
          <a:blip r:embed="rId5"/>
          <a:stretch>
            <a:fillRect/>
          </a:stretch>
        </p:blipFill>
        <p:spPr>
          <a:xfrm>
            <a:off x="4589128" y="4802751"/>
            <a:ext cx="1131205" cy="1695451"/>
          </a:xfrm>
          <a:prstGeom prst="rect">
            <a:avLst/>
          </a:prstGeom>
        </p:spPr>
      </p:pic>
      <p:pic>
        <p:nvPicPr>
          <p:cNvPr id="4" name="Picture 3" descr="A person with curly hair&#10;&#10;Description automatically generated with low confidence">
            <a:extLst>
              <a:ext uri="{FF2B5EF4-FFF2-40B4-BE49-F238E27FC236}">
                <a16:creationId xmlns:a16="http://schemas.microsoft.com/office/drawing/2014/main" id="{50F6A8A5-12B0-14C0-2BC5-7863F6900480}"/>
              </a:ext>
            </a:extLst>
          </p:cNvPr>
          <p:cNvPicPr>
            <a:picLocks noChangeAspect="1"/>
          </p:cNvPicPr>
          <p:nvPr/>
        </p:nvPicPr>
        <p:blipFill>
          <a:blip r:embed="rId6"/>
          <a:stretch>
            <a:fillRect/>
          </a:stretch>
        </p:blipFill>
        <p:spPr>
          <a:xfrm>
            <a:off x="1470212" y="4802751"/>
            <a:ext cx="1355197" cy="1695450"/>
          </a:xfrm>
          <a:prstGeom prst="rect">
            <a:avLst/>
          </a:prstGeom>
        </p:spPr>
      </p:pic>
    </p:spTree>
    <p:extLst>
      <p:ext uri="{BB962C8B-B14F-4D97-AF65-F5344CB8AC3E}">
        <p14:creationId xmlns:p14="http://schemas.microsoft.com/office/powerpoint/2010/main" val="300195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31055-7EC8-4B5F-8555-5C15A17CFB38}"/>
              </a:ext>
            </a:extLst>
          </p:cNvPr>
          <p:cNvSpPr>
            <a:spLocks noGrp="1"/>
          </p:cNvSpPr>
          <p:nvPr>
            <p:ph type="title"/>
          </p:nvPr>
        </p:nvSpPr>
        <p:spPr/>
        <p:txBody>
          <a:bodyPr/>
          <a:lstStyle/>
          <a:p>
            <a:r>
              <a:rPr lang="en-US" dirty="0"/>
              <a:t>Teacher Aides</a:t>
            </a:r>
          </a:p>
        </p:txBody>
      </p:sp>
      <p:sp>
        <p:nvSpPr>
          <p:cNvPr id="3" name="Text Placeholder 2">
            <a:extLst>
              <a:ext uri="{FF2B5EF4-FFF2-40B4-BE49-F238E27FC236}">
                <a16:creationId xmlns:a16="http://schemas.microsoft.com/office/drawing/2014/main" id="{8E6DBD64-2512-40FA-8C29-87F0853A9833}"/>
              </a:ext>
            </a:extLst>
          </p:cNvPr>
          <p:cNvSpPr>
            <a:spLocks noGrp="1"/>
          </p:cNvSpPr>
          <p:nvPr>
            <p:ph type="body" sz="quarter" idx="11"/>
          </p:nvPr>
        </p:nvSpPr>
        <p:spPr>
          <a:xfrm>
            <a:off x="4731389" y="2299501"/>
            <a:ext cx="2499922" cy="4124477"/>
          </a:xfrm>
        </p:spPr>
        <p:txBody>
          <a:bodyPr/>
          <a:lstStyle/>
          <a:p>
            <a:pPr marL="1371600" indent="-1371600">
              <a:spcBef>
                <a:spcPts val="0"/>
              </a:spcBef>
            </a:pPr>
            <a:r>
              <a:rPr lang="en-US" sz="1800" dirty="0">
                <a:effectLst/>
                <a:ea typeface="MS ??"/>
                <a:cs typeface="Times New Roman" panose="02020603050405020304" pitchFamily="18" charset="0"/>
              </a:rPr>
              <a:t>Stephanie Gonzalez </a:t>
            </a:r>
          </a:p>
          <a:p>
            <a:pPr marL="1371600" indent="-1371600">
              <a:spcBef>
                <a:spcPts val="0"/>
              </a:spcBef>
            </a:pPr>
            <a:endParaRPr lang="en-US" sz="1800" dirty="0">
              <a:effectLst/>
              <a:ea typeface="MS ??"/>
              <a:cs typeface="Times New Roman" panose="02020603050405020304" pitchFamily="18" charset="0"/>
            </a:endParaRPr>
          </a:p>
          <a:p>
            <a:pPr marL="1371600" indent="-1371600">
              <a:spcBef>
                <a:spcPts val="0"/>
              </a:spcBef>
            </a:pPr>
            <a:endParaRPr lang="en-US" sz="1800" dirty="0">
              <a:effectLst/>
              <a:ea typeface="MS ??"/>
              <a:cs typeface="Times New Roman" panose="02020603050405020304" pitchFamily="18" charset="0"/>
            </a:endParaRPr>
          </a:p>
          <a:p>
            <a:pPr marL="1371600" indent="-1371600">
              <a:spcBef>
                <a:spcPts val="0"/>
              </a:spcBef>
            </a:pPr>
            <a:endParaRPr lang="en-US" dirty="0">
              <a:ea typeface="MS ??"/>
              <a:cs typeface="Times New Roman" panose="02020603050405020304" pitchFamily="18" charset="0"/>
            </a:endParaRPr>
          </a:p>
          <a:p>
            <a:pPr marL="1371600" indent="-1371600">
              <a:spcBef>
                <a:spcPts val="0"/>
              </a:spcBef>
            </a:pPr>
            <a:endParaRPr lang="en-US" sz="1800" dirty="0">
              <a:effectLst/>
              <a:ea typeface="MS ??"/>
              <a:cs typeface="Times New Roman" panose="02020603050405020304" pitchFamily="18" charset="0"/>
            </a:endParaRPr>
          </a:p>
          <a:p>
            <a:pPr marL="1371600" indent="-1371600">
              <a:spcBef>
                <a:spcPts val="0"/>
              </a:spcBef>
            </a:pPr>
            <a:endParaRPr lang="en-US" dirty="0">
              <a:ea typeface="MS ??"/>
              <a:cs typeface="Times New Roman" panose="02020603050405020304" pitchFamily="18" charset="0"/>
            </a:endParaRPr>
          </a:p>
          <a:p>
            <a:pPr marL="1371600" indent="-1371600">
              <a:spcBef>
                <a:spcPts val="0"/>
              </a:spcBef>
            </a:pPr>
            <a:r>
              <a:rPr lang="en-US" sz="1800" dirty="0">
                <a:effectLst/>
                <a:ea typeface="MS ??"/>
                <a:cs typeface="Times New Roman" panose="02020603050405020304" pitchFamily="18" charset="0"/>
              </a:rPr>
              <a:t>Kelly Quinn</a:t>
            </a:r>
            <a:endParaRPr lang="en-US" dirty="0">
              <a:ea typeface="MS ??"/>
              <a:cs typeface="Times New Roman" panose="02020603050405020304" pitchFamily="18" charset="0"/>
            </a:endParaRPr>
          </a:p>
          <a:p>
            <a:pPr marL="1371600" marR="0" indent="-1371600">
              <a:spcBef>
                <a:spcPts val="0"/>
              </a:spcBef>
              <a:spcAft>
                <a:spcPts val="0"/>
              </a:spcAft>
            </a:pPr>
            <a:endParaRPr lang="en-US" sz="1800" dirty="0">
              <a:effectLst/>
              <a:ea typeface="MS ??"/>
              <a:cs typeface="Times New Roman" panose="02020603050405020304" pitchFamily="18" charset="0"/>
            </a:endParaRPr>
          </a:p>
          <a:p>
            <a:pPr marL="1371600" marR="0" indent="-1371600">
              <a:spcBef>
                <a:spcPts val="0"/>
              </a:spcBef>
              <a:spcAft>
                <a:spcPts val="0"/>
              </a:spcAft>
            </a:pPr>
            <a:endParaRPr lang="en-US" dirty="0">
              <a:ea typeface="MS ??"/>
              <a:cs typeface="Times New Roman" panose="02020603050405020304" pitchFamily="18" charset="0"/>
            </a:endParaRPr>
          </a:p>
          <a:p>
            <a:pPr marL="1371600" marR="0" indent="-1371600">
              <a:spcBef>
                <a:spcPts val="0"/>
              </a:spcBef>
              <a:spcAft>
                <a:spcPts val="0"/>
              </a:spcAft>
            </a:pPr>
            <a:endParaRPr lang="en-US" sz="1800" dirty="0">
              <a:effectLst/>
              <a:ea typeface="MS ??"/>
              <a:cs typeface="Times New Roman" panose="02020603050405020304" pitchFamily="18" charset="0"/>
            </a:endParaRPr>
          </a:p>
          <a:p>
            <a:pPr marL="1371600" marR="0" indent="-1371600">
              <a:spcBef>
                <a:spcPts val="0"/>
              </a:spcBef>
              <a:spcAft>
                <a:spcPts val="0"/>
              </a:spcAft>
            </a:pPr>
            <a:endParaRPr lang="en-US" dirty="0">
              <a:ea typeface="MS ??"/>
              <a:cs typeface="Times New Roman" panose="02020603050405020304" pitchFamily="18" charset="0"/>
            </a:endParaRPr>
          </a:p>
          <a:p>
            <a:pPr marL="1371600" marR="0" indent="-1371600">
              <a:spcBef>
                <a:spcPts val="0"/>
              </a:spcBef>
              <a:spcAft>
                <a:spcPts val="0"/>
              </a:spcAft>
            </a:pPr>
            <a:endParaRPr lang="en-US" sz="1800" dirty="0">
              <a:effectLst/>
              <a:ea typeface="MS ??"/>
              <a:cs typeface="Times New Roman" panose="02020603050405020304" pitchFamily="18" charset="0"/>
            </a:endParaRPr>
          </a:p>
          <a:p>
            <a:pPr marL="1371600" marR="0" indent="-1371600">
              <a:spcBef>
                <a:spcPts val="0"/>
              </a:spcBef>
              <a:spcAft>
                <a:spcPts val="0"/>
              </a:spcAft>
            </a:pPr>
            <a:r>
              <a:rPr lang="en-US" sz="1800" dirty="0">
                <a:effectLst/>
                <a:ea typeface="MS ??"/>
                <a:cs typeface="Times New Roman" panose="02020603050405020304" pitchFamily="18" charset="0"/>
              </a:rPr>
              <a:t>Nancy </a:t>
            </a:r>
            <a:r>
              <a:rPr lang="en-US" sz="1800" dirty="0" err="1">
                <a:effectLst/>
                <a:ea typeface="MS ??"/>
                <a:cs typeface="Times New Roman" panose="02020603050405020304" pitchFamily="18" charset="0"/>
              </a:rPr>
              <a:t>Schoonmaker</a:t>
            </a:r>
            <a:endParaRPr lang="en-US" sz="1800" dirty="0">
              <a:effectLst/>
              <a:ea typeface="MS ??"/>
              <a:cs typeface="Times New Roman" panose="02020603050405020304" pitchFamily="18" charset="0"/>
            </a:endParaRPr>
          </a:p>
          <a:p>
            <a:endParaRPr lang="en-US" dirty="0"/>
          </a:p>
        </p:txBody>
      </p:sp>
      <p:sp>
        <p:nvSpPr>
          <p:cNvPr id="17" name="TextBox 16">
            <a:extLst>
              <a:ext uri="{FF2B5EF4-FFF2-40B4-BE49-F238E27FC236}">
                <a16:creationId xmlns:a16="http://schemas.microsoft.com/office/drawing/2014/main" id="{63E4FCA4-0728-476B-9ED5-65B7DA675F67}"/>
              </a:ext>
            </a:extLst>
          </p:cNvPr>
          <p:cNvSpPr txBox="1"/>
          <p:nvPr/>
        </p:nvSpPr>
        <p:spPr>
          <a:xfrm>
            <a:off x="8688635" y="2212160"/>
            <a:ext cx="2267387" cy="369332"/>
          </a:xfrm>
          <a:prstGeom prst="rect">
            <a:avLst/>
          </a:prstGeom>
          <a:noFill/>
        </p:spPr>
        <p:txBody>
          <a:bodyPr wrap="square" rtlCol="0">
            <a:spAutoFit/>
          </a:bodyPr>
          <a:lstStyle/>
          <a:p>
            <a:r>
              <a:rPr lang="en-US" dirty="0"/>
              <a:t>Donna Spampinato</a:t>
            </a:r>
          </a:p>
        </p:txBody>
      </p:sp>
      <p:sp>
        <p:nvSpPr>
          <p:cNvPr id="18" name="TextBox 17">
            <a:extLst>
              <a:ext uri="{FF2B5EF4-FFF2-40B4-BE49-F238E27FC236}">
                <a16:creationId xmlns:a16="http://schemas.microsoft.com/office/drawing/2014/main" id="{77BC3182-C9E1-42A0-9622-7893F639A93C}"/>
              </a:ext>
            </a:extLst>
          </p:cNvPr>
          <p:cNvSpPr txBox="1"/>
          <p:nvPr/>
        </p:nvSpPr>
        <p:spPr>
          <a:xfrm>
            <a:off x="9000309" y="3795975"/>
            <a:ext cx="1873550" cy="369332"/>
          </a:xfrm>
          <a:prstGeom prst="rect">
            <a:avLst/>
          </a:prstGeom>
          <a:noFill/>
        </p:spPr>
        <p:txBody>
          <a:bodyPr wrap="square" rtlCol="0">
            <a:spAutoFit/>
          </a:bodyPr>
          <a:lstStyle/>
          <a:p>
            <a:r>
              <a:rPr lang="en-US" dirty="0"/>
              <a:t>Trish Mohr</a:t>
            </a:r>
          </a:p>
        </p:txBody>
      </p:sp>
      <p:pic>
        <p:nvPicPr>
          <p:cNvPr id="5" name="Picture 4" descr="A person smiling for the camera&#10;&#10;Description automatically generated with low confidence">
            <a:extLst>
              <a:ext uri="{FF2B5EF4-FFF2-40B4-BE49-F238E27FC236}">
                <a16:creationId xmlns:a16="http://schemas.microsoft.com/office/drawing/2014/main" id="{05BF52EC-98B5-411F-BB51-698DA26865F8}"/>
              </a:ext>
            </a:extLst>
          </p:cNvPr>
          <p:cNvPicPr>
            <a:picLocks noChangeAspect="1"/>
          </p:cNvPicPr>
          <p:nvPr/>
        </p:nvPicPr>
        <p:blipFill>
          <a:blip r:embed="rId2"/>
          <a:stretch>
            <a:fillRect/>
          </a:stretch>
        </p:blipFill>
        <p:spPr>
          <a:xfrm>
            <a:off x="3251538" y="2053086"/>
            <a:ext cx="1073789" cy="1499607"/>
          </a:xfrm>
          <a:prstGeom prst="rect">
            <a:avLst/>
          </a:prstGeom>
        </p:spPr>
      </p:pic>
      <p:pic>
        <p:nvPicPr>
          <p:cNvPr id="8" name="Picture 7" descr="A close-up of a person smiling&#10;&#10;Description automatically generated">
            <a:extLst>
              <a:ext uri="{FF2B5EF4-FFF2-40B4-BE49-F238E27FC236}">
                <a16:creationId xmlns:a16="http://schemas.microsoft.com/office/drawing/2014/main" id="{7B3DA018-2A59-480C-99F6-EE252AC52D64}"/>
              </a:ext>
            </a:extLst>
          </p:cNvPr>
          <p:cNvPicPr>
            <a:picLocks noChangeAspect="1"/>
          </p:cNvPicPr>
          <p:nvPr/>
        </p:nvPicPr>
        <p:blipFill>
          <a:blip r:embed="rId3"/>
          <a:stretch>
            <a:fillRect/>
          </a:stretch>
        </p:blipFill>
        <p:spPr>
          <a:xfrm>
            <a:off x="3251538" y="3578925"/>
            <a:ext cx="1073789" cy="1499607"/>
          </a:xfrm>
          <a:prstGeom prst="rect">
            <a:avLst/>
          </a:prstGeom>
        </p:spPr>
      </p:pic>
      <p:pic>
        <p:nvPicPr>
          <p:cNvPr id="14" name="Picture 13" descr="A picture containing person, sky, outdoor&#10;&#10;Description automatically generated">
            <a:extLst>
              <a:ext uri="{FF2B5EF4-FFF2-40B4-BE49-F238E27FC236}">
                <a16:creationId xmlns:a16="http://schemas.microsoft.com/office/drawing/2014/main" id="{1923101A-8227-4048-B125-D3B8D10D033E}"/>
              </a:ext>
            </a:extLst>
          </p:cNvPr>
          <p:cNvPicPr>
            <a:picLocks noChangeAspect="1"/>
          </p:cNvPicPr>
          <p:nvPr/>
        </p:nvPicPr>
        <p:blipFill>
          <a:blip r:embed="rId4"/>
          <a:stretch>
            <a:fillRect/>
          </a:stretch>
        </p:blipFill>
        <p:spPr>
          <a:xfrm>
            <a:off x="3215364" y="5104765"/>
            <a:ext cx="1109964" cy="1499607"/>
          </a:xfrm>
          <a:prstGeom prst="rect">
            <a:avLst/>
          </a:prstGeom>
        </p:spPr>
      </p:pic>
      <p:pic>
        <p:nvPicPr>
          <p:cNvPr id="16" name="Picture 15" descr="A person wearing glasses&#10;&#10;Description automatically generated with low confidence">
            <a:extLst>
              <a:ext uri="{FF2B5EF4-FFF2-40B4-BE49-F238E27FC236}">
                <a16:creationId xmlns:a16="http://schemas.microsoft.com/office/drawing/2014/main" id="{3CAC78B0-8BD7-4DDF-9249-326C4A84EA51}"/>
              </a:ext>
            </a:extLst>
          </p:cNvPr>
          <p:cNvPicPr>
            <a:picLocks noChangeAspect="1"/>
          </p:cNvPicPr>
          <p:nvPr/>
        </p:nvPicPr>
        <p:blipFill>
          <a:blip r:embed="rId5"/>
          <a:stretch>
            <a:fillRect/>
          </a:stretch>
        </p:blipFill>
        <p:spPr>
          <a:xfrm>
            <a:off x="7320226" y="2053085"/>
            <a:ext cx="1092898" cy="1499607"/>
          </a:xfrm>
          <a:prstGeom prst="rect">
            <a:avLst/>
          </a:prstGeom>
        </p:spPr>
      </p:pic>
      <p:pic>
        <p:nvPicPr>
          <p:cNvPr id="6" name="Picture 5" descr="A close-up of a person smiling&#10;&#10;AI-generated content may be incorrect.">
            <a:extLst>
              <a:ext uri="{FF2B5EF4-FFF2-40B4-BE49-F238E27FC236}">
                <a16:creationId xmlns:a16="http://schemas.microsoft.com/office/drawing/2014/main" id="{1FD5EC4A-ABE1-D1CB-CBC7-A4DFA291A62B}"/>
              </a:ext>
            </a:extLst>
          </p:cNvPr>
          <p:cNvPicPr>
            <a:picLocks noChangeAspect="1"/>
          </p:cNvPicPr>
          <p:nvPr/>
        </p:nvPicPr>
        <p:blipFill>
          <a:blip r:embed="rId6"/>
          <a:stretch>
            <a:fillRect/>
          </a:stretch>
        </p:blipFill>
        <p:spPr>
          <a:xfrm>
            <a:off x="7320226" y="3672425"/>
            <a:ext cx="1043574" cy="1312606"/>
          </a:xfrm>
          <a:prstGeom prst="rect">
            <a:avLst/>
          </a:prstGeom>
        </p:spPr>
      </p:pic>
    </p:spTree>
    <p:extLst>
      <p:ext uri="{BB962C8B-B14F-4D97-AF65-F5344CB8AC3E}">
        <p14:creationId xmlns:p14="http://schemas.microsoft.com/office/powerpoint/2010/main" val="651932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34">
            <a:extLst>
              <a:ext uri="{FF2B5EF4-FFF2-40B4-BE49-F238E27FC236}">
                <a16:creationId xmlns:a16="http://schemas.microsoft.com/office/drawing/2014/main" id="{615E9F7A-B64C-4192-8930-A05D1E23F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36">
            <a:extLst>
              <a:ext uri="{FF2B5EF4-FFF2-40B4-BE49-F238E27FC236}">
                <a16:creationId xmlns:a16="http://schemas.microsoft.com/office/drawing/2014/main" id="{793EB161-5CFE-4D7E-B34B-06C90F9B1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43200" y="-1"/>
            <a:ext cx="6744336" cy="687718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8">
            <a:extLst>
              <a:ext uri="{FF2B5EF4-FFF2-40B4-BE49-F238E27FC236}">
                <a16:creationId xmlns:a16="http://schemas.microsoft.com/office/drawing/2014/main" id="{618147C2-BF02-44AA-81D8-FD7776FAB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5964" y="685799"/>
            <a:ext cx="5358808" cy="548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74EC1B-826C-42AA-A505-AD10DE33E9F9}"/>
              </a:ext>
            </a:extLst>
          </p:cNvPr>
          <p:cNvSpPr>
            <a:spLocks noGrp="1"/>
          </p:cNvSpPr>
          <p:nvPr>
            <p:ph type="title"/>
          </p:nvPr>
        </p:nvSpPr>
        <p:spPr>
          <a:xfrm>
            <a:off x="4040372" y="1015409"/>
            <a:ext cx="4231758" cy="1125102"/>
          </a:xfrm>
        </p:spPr>
        <p:txBody>
          <a:bodyPr vert="horz" lIns="91440" tIns="45720" rIns="91440" bIns="45720" rtlCol="0" anchor="b">
            <a:normAutofit/>
          </a:bodyPr>
          <a:lstStyle/>
          <a:p>
            <a:pPr algn="ctr"/>
            <a:r>
              <a:rPr lang="en-US" sz="3200" kern="1200" dirty="0">
                <a:solidFill>
                  <a:schemeClr val="tx1">
                    <a:lumMod val="65000"/>
                    <a:lumOff val="35000"/>
                  </a:schemeClr>
                </a:solidFill>
                <a:latin typeface="+mj-lt"/>
                <a:ea typeface="+mj-ea"/>
                <a:cs typeface="+mj-cs"/>
              </a:rPr>
              <a:t>Mommy &amp; Me Class</a:t>
            </a:r>
          </a:p>
        </p:txBody>
      </p:sp>
      <p:sp>
        <p:nvSpPr>
          <p:cNvPr id="3" name="Text Placeholder 2">
            <a:extLst>
              <a:ext uri="{FF2B5EF4-FFF2-40B4-BE49-F238E27FC236}">
                <a16:creationId xmlns:a16="http://schemas.microsoft.com/office/drawing/2014/main" id="{83858F07-33FD-436C-B044-2BB55651404E}"/>
              </a:ext>
            </a:extLst>
          </p:cNvPr>
          <p:cNvSpPr>
            <a:spLocks noGrp="1"/>
          </p:cNvSpPr>
          <p:nvPr>
            <p:ph type="body" sz="quarter" idx="11"/>
          </p:nvPr>
        </p:nvSpPr>
        <p:spPr>
          <a:xfrm>
            <a:off x="4040372" y="2427382"/>
            <a:ext cx="4231758" cy="3234456"/>
          </a:xfrm>
        </p:spPr>
        <p:txBody>
          <a:bodyPr vert="horz" lIns="91440" tIns="45720" rIns="91440" bIns="45720" rtlCol="0" anchor="t">
            <a:normAutofit/>
          </a:bodyPr>
          <a:lstStyle/>
          <a:p>
            <a:pPr marL="0" marR="0" indent="-228600">
              <a:spcBef>
                <a:spcPts val="0"/>
              </a:spcBef>
              <a:spcAft>
                <a:spcPts val="800"/>
              </a:spcAft>
              <a:buFont typeface="Arial" panose="020B0604020202020204" pitchFamily="34" charset="0"/>
              <a:buChar char="•"/>
            </a:pPr>
            <a:r>
              <a:rPr lang="en-US" sz="1900" dirty="0">
                <a:solidFill>
                  <a:schemeClr val="tx1">
                    <a:lumMod val="65000"/>
                    <a:lumOff val="35000"/>
                  </a:schemeClr>
                </a:solidFill>
              </a:rPr>
              <a:t>Mommy and Me class is for children 18 months to three years old and their care giver. This is a</a:t>
            </a:r>
            <a:r>
              <a:rPr lang="en-US" sz="1900" dirty="0">
                <a:solidFill>
                  <a:schemeClr val="tx1">
                    <a:lumMod val="65000"/>
                    <a:lumOff val="35000"/>
                  </a:schemeClr>
                </a:solidFill>
                <a:effectLst/>
              </a:rPr>
              <a:t> great place for your child to develop socially and cognitively at the same time as strengthening bonds with you!</a:t>
            </a:r>
          </a:p>
          <a:p>
            <a:pPr marR="0">
              <a:spcBef>
                <a:spcPts val="0"/>
              </a:spcBef>
              <a:spcAft>
                <a:spcPts val="0"/>
              </a:spcAft>
            </a:pPr>
            <a:r>
              <a:rPr lang="en-US" sz="1900" dirty="0">
                <a:solidFill>
                  <a:schemeClr val="tx1">
                    <a:lumMod val="65000"/>
                    <a:lumOff val="35000"/>
                  </a:schemeClr>
                </a:solidFill>
                <a:effectLst/>
              </a:rPr>
              <a:t> </a:t>
            </a:r>
          </a:p>
          <a:p>
            <a:pPr marL="0" marR="0" indent="-228600">
              <a:spcBef>
                <a:spcPts val="0"/>
              </a:spcBef>
              <a:spcAft>
                <a:spcPts val="0"/>
              </a:spcAft>
              <a:buFont typeface="Arial" panose="020B0604020202020204" pitchFamily="34" charset="0"/>
              <a:buChar char="•"/>
            </a:pPr>
            <a:r>
              <a:rPr lang="en-US" sz="1900" dirty="0">
                <a:solidFill>
                  <a:schemeClr val="tx1">
                    <a:lumMod val="65000"/>
                    <a:lumOff val="35000"/>
                  </a:schemeClr>
                </a:solidFill>
                <a:effectLst/>
              </a:rPr>
              <a:t>Music, songs, crafts, story time, exercise, books, poems, and special activities!</a:t>
            </a:r>
          </a:p>
          <a:p>
            <a:pPr marR="0">
              <a:spcBef>
                <a:spcPts val="0"/>
              </a:spcBef>
              <a:spcAft>
                <a:spcPts val="0"/>
              </a:spcAft>
            </a:pPr>
            <a:r>
              <a:rPr lang="en-US" sz="1900" dirty="0">
                <a:solidFill>
                  <a:schemeClr val="tx1">
                    <a:lumMod val="65000"/>
                    <a:lumOff val="35000"/>
                  </a:schemeClr>
                </a:solidFill>
                <a:effectLst/>
              </a:rPr>
              <a:t> </a:t>
            </a:r>
          </a:p>
          <a:p>
            <a:pPr indent="-228600">
              <a:buFont typeface="Arial" panose="020B0604020202020204" pitchFamily="34" charset="0"/>
              <a:buChar char="•"/>
            </a:pPr>
            <a:endParaRPr lang="en-US" sz="1900" dirty="0">
              <a:solidFill>
                <a:schemeClr val="tx1">
                  <a:lumMod val="65000"/>
                  <a:lumOff val="35000"/>
                </a:schemeClr>
              </a:solidFill>
            </a:endParaRPr>
          </a:p>
        </p:txBody>
      </p:sp>
      <p:pic>
        <p:nvPicPr>
          <p:cNvPr id="4" name="Picture 3">
            <a:extLst>
              <a:ext uri="{FF2B5EF4-FFF2-40B4-BE49-F238E27FC236}">
                <a16:creationId xmlns:a16="http://schemas.microsoft.com/office/drawing/2014/main" id="{E979518C-3BAA-738C-D42B-55BF645F0B6E}"/>
              </a:ext>
            </a:extLst>
          </p:cNvPr>
          <p:cNvPicPr>
            <a:picLocks noChangeAspect="1"/>
          </p:cNvPicPr>
          <p:nvPr/>
        </p:nvPicPr>
        <p:blipFill>
          <a:blip r:embed="rId2"/>
          <a:stretch>
            <a:fillRect/>
          </a:stretch>
        </p:blipFill>
        <p:spPr>
          <a:xfrm>
            <a:off x="38736" y="40929"/>
            <a:ext cx="2799443" cy="2099582"/>
          </a:xfrm>
          <a:prstGeom prst="rect">
            <a:avLst/>
          </a:prstGeom>
        </p:spPr>
      </p:pic>
      <p:pic>
        <p:nvPicPr>
          <p:cNvPr id="8" name="Picture 7">
            <a:extLst>
              <a:ext uri="{FF2B5EF4-FFF2-40B4-BE49-F238E27FC236}">
                <a16:creationId xmlns:a16="http://schemas.microsoft.com/office/drawing/2014/main" id="{9A96CABD-E7D0-B627-6F86-4467121D5D3B}"/>
              </a:ext>
            </a:extLst>
          </p:cNvPr>
          <p:cNvPicPr>
            <a:picLocks noChangeAspect="1"/>
          </p:cNvPicPr>
          <p:nvPr/>
        </p:nvPicPr>
        <p:blipFill>
          <a:blip r:embed="rId3"/>
          <a:stretch>
            <a:fillRect/>
          </a:stretch>
        </p:blipFill>
        <p:spPr>
          <a:xfrm>
            <a:off x="-28750" y="4421029"/>
            <a:ext cx="2866929" cy="2427381"/>
          </a:xfrm>
          <a:prstGeom prst="rect">
            <a:avLst/>
          </a:prstGeom>
        </p:spPr>
      </p:pic>
      <p:pic>
        <p:nvPicPr>
          <p:cNvPr id="10" name="Picture 9">
            <a:extLst>
              <a:ext uri="{FF2B5EF4-FFF2-40B4-BE49-F238E27FC236}">
                <a16:creationId xmlns:a16="http://schemas.microsoft.com/office/drawing/2014/main" id="{6D98AAA3-F986-3FF3-0454-65A3D7087D11}"/>
              </a:ext>
            </a:extLst>
          </p:cNvPr>
          <p:cNvPicPr>
            <a:picLocks noChangeAspect="1"/>
          </p:cNvPicPr>
          <p:nvPr/>
        </p:nvPicPr>
        <p:blipFill>
          <a:blip r:embed="rId4"/>
          <a:stretch>
            <a:fillRect/>
          </a:stretch>
        </p:blipFill>
        <p:spPr>
          <a:xfrm>
            <a:off x="9445166" y="-1"/>
            <a:ext cx="2782050" cy="2086537"/>
          </a:xfrm>
          <a:prstGeom prst="rect">
            <a:avLst/>
          </a:prstGeom>
        </p:spPr>
      </p:pic>
      <p:pic>
        <p:nvPicPr>
          <p:cNvPr id="12" name="Picture 11">
            <a:extLst>
              <a:ext uri="{FF2B5EF4-FFF2-40B4-BE49-F238E27FC236}">
                <a16:creationId xmlns:a16="http://schemas.microsoft.com/office/drawing/2014/main" id="{203C7664-7E89-30C9-E776-040C7663DD49}"/>
              </a:ext>
            </a:extLst>
          </p:cNvPr>
          <p:cNvPicPr>
            <a:picLocks noChangeAspect="1"/>
          </p:cNvPicPr>
          <p:nvPr/>
        </p:nvPicPr>
        <p:blipFill>
          <a:blip r:embed="rId5"/>
          <a:stretch>
            <a:fillRect/>
          </a:stretch>
        </p:blipFill>
        <p:spPr>
          <a:xfrm>
            <a:off x="9487535" y="3224858"/>
            <a:ext cx="2746434" cy="3661912"/>
          </a:xfrm>
          <a:prstGeom prst="rect">
            <a:avLst/>
          </a:prstGeom>
        </p:spPr>
      </p:pic>
      <p:pic>
        <p:nvPicPr>
          <p:cNvPr id="13" name="Picture 12">
            <a:extLst>
              <a:ext uri="{FF2B5EF4-FFF2-40B4-BE49-F238E27FC236}">
                <a16:creationId xmlns:a16="http://schemas.microsoft.com/office/drawing/2014/main" id="{F8DD8C8A-6077-6AAB-FAC2-1FF42C749C37}"/>
              </a:ext>
            </a:extLst>
          </p:cNvPr>
          <p:cNvPicPr>
            <a:picLocks noChangeAspect="1"/>
          </p:cNvPicPr>
          <p:nvPr/>
        </p:nvPicPr>
        <p:blipFill>
          <a:blip r:embed="rId6"/>
          <a:stretch>
            <a:fillRect/>
          </a:stretch>
        </p:blipFill>
        <p:spPr>
          <a:xfrm>
            <a:off x="9482482" y="1617230"/>
            <a:ext cx="2782051" cy="2086538"/>
          </a:xfrm>
          <a:prstGeom prst="rect">
            <a:avLst/>
          </a:prstGeom>
        </p:spPr>
      </p:pic>
      <p:pic>
        <p:nvPicPr>
          <p:cNvPr id="14" name="Picture 13">
            <a:extLst>
              <a:ext uri="{FF2B5EF4-FFF2-40B4-BE49-F238E27FC236}">
                <a16:creationId xmlns:a16="http://schemas.microsoft.com/office/drawing/2014/main" id="{FD99C8E1-D3EF-5A5D-FB77-E2D978C232B0}"/>
              </a:ext>
            </a:extLst>
          </p:cNvPr>
          <p:cNvPicPr>
            <a:picLocks noChangeAspect="1"/>
          </p:cNvPicPr>
          <p:nvPr/>
        </p:nvPicPr>
        <p:blipFill>
          <a:blip r:embed="rId7"/>
          <a:stretch>
            <a:fillRect/>
          </a:stretch>
        </p:blipFill>
        <p:spPr>
          <a:xfrm>
            <a:off x="3520" y="2129738"/>
            <a:ext cx="2834659" cy="2281701"/>
          </a:xfrm>
          <a:prstGeom prst="rect">
            <a:avLst/>
          </a:prstGeom>
        </p:spPr>
      </p:pic>
    </p:spTree>
    <p:extLst>
      <p:ext uri="{BB962C8B-B14F-4D97-AF65-F5344CB8AC3E}">
        <p14:creationId xmlns:p14="http://schemas.microsoft.com/office/powerpoint/2010/main" val="445541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940CB-61BD-4FFC-BADD-954E62310289}"/>
              </a:ext>
            </a:extLst>
          </p:cNvPr>
          <p:cNvSpPr>
            <a:spLocks noGrp="1"/>
          </p:cNvSpPr>
          <p:nvPr>
            <p:ph type="title"/>
          </p:nvPr>
        </p:nvSpPr>
        <p:spPr/>
        <p:txBody>
          <a:bodyPr/>
          <a:lstStyle/>
          <a:p>
            <a:r>
              <a:rPr lang="en-US"/>
              <a:t>Three Year Old Class</a:t>
            </a:r>
            <a:endParaRPr lang="en-US" dirty="0"/>
          </a:p>
        </p:txBody>
      </p:sp>
      <p:sp>
        <p:nvSpPr>
          <p:cNvPr id="3" name="Text Placeholder 2">
            <a:extLst>
              <a:ext uri="{FF2B5EF4-FFF2-40B4-BE49-F238E27FC236}">
                <a16:creationId xmlns:a16="http://schemas.microsoft.com/office/drawing/2014/main" id="{EE0BFC51-A9EC-4163-9129-0918C1841AC3}"/>
              </a:ext>
            </a:extLst>
          </p:cNvPr>
          <p:cNvSpPr>
            <a:spLocks noGrp="1"/>
          </p:cNvSpPr>
          <p:nvPr>
            <p:ph type="body" sz="quarter" idx="11"/>
          </p:nvPr>
        </p:nvSpPr>
        <p:spPr>
          <a:xfrm>
            <a:off x="3271706" y="1778466"/>
            <a:ext cx="7975414" cy="4518162"/>
          </a:xfrm>
        </p:spPr>
        <p:txBody>
          <a:bodyPr>
            <a:normAutofit fontScale="92500" lnSpcReduction="20000"/>
          </a:bodyPr>
          <a:lstStyle/>
          <a:p>
            <a:pPr marL="0" marR="0" algn="just">
              <a:spcBef>
                <a:spcPts val="0"/>
              </a:spcBef>
              <a:spcAft>
                <a:spcPts val="0"/>
              </a:spcAft>
            </a:pPr>
            <a:r>
              <a:rPr lang="en-US" sz="1800" dirty="0">
                <a:effectLst/>
                <a:ea typeface="MS ??"/>
                <a:cs typeface="Times New Roman" panose="02020603050405020304" pitchFamily="18" charset="0"/>
              </a:rPr>
              <a:t>Our three-year-old class is open to students who turn three years old on or before December 1</a:t>
            </a:r>
            <a:r>
              <a:rPr lang="en-US" sz="1800" baseline="30000" dirty="0">
                <a:effectLst/>
                <a:ea typeface="MS ??"/>
                <a:cs typeface="Times New Roman" panose="02020603050405020304" pitchFamily="18" charset="0"/>
              </a:rPr>
              <a:t>st</a:t>
            </a:r>
            <a:r>
              <a:rPr lang="en-US" sz="1800" dirty="0">
                <a:effectLst/>
                <a:ea typeface="MS ??"/>
                <a:cs typeface="Times New Roman" panose="02020603050405020304" pitchFamily="18" charset="0"/>
              </a:rPr>
              <a:t> of the current school year.</a:t>
            </a:r>
          </a:p>
          <a:p>
            <a:pPr marL="0" marR="0" algn="just">
              <a:spcBef>
                <a:spcPts val="0"/>
              </a:spcBef>
              <a:spcAft>
                <a:spcPts val="0"/>
              </a:spcAft>
            </a:pPr>
            <a:r>
              <a:rPr lang="en-US" sz="1800" dirty="0">
                <a:effectLst/>
                <a:ea typeface="MS ??"/>
                <a:cs typeface="Times New Roman" panose="02020603050405020304" pitchFamily="18" charset="0"/>
              </a:rPr>
              <a:t> </a:t>
            </a:r>
          </a:p>
          <a:p>
            <a:pPr marL="0" marR="0" algn="just">
              <a:spcBef>
                <a:spcPts val="0"/>
              </a:spcBef>
              <a:spcAft>
                <a:spcPts val="0"/>
              </a:spcAft>
            </a:pPr>
            <a:r>
              <a:rPr lang="en-US" sz="1800" dirty="0">
                <a:effectLst/>
                <a:ea typeface="MS ??"/>
                <a:cs typeface="Times New Roman" panose="02020603050405020304" pitchFamily="18" charset="0"/>
              </a:rPr>
              <a:t>Socialization is a strong focus for this class.  Skills are woven into the curriculum through routines and activities.  Preschool readiness skills such as lining up, taking turns, sharing, listening to others, and using manners appropriately are emphasized throughout the day.</a:t>
            </a:r>
          </a:p>
          <a:p>
            <a:pPr marL="0" marR="0" algn="just">
              <a:spcBef>
                <a:spcPts val="0"/>
              </a:spcBef>
              <a:spcAft>
                <a:spcPts val="0"/>
              </a:spcAft>
            </a:pPr>
            <a:r>
              <a:rPr lang="en-US" sz="1800" dirty="0">
                <a:effectLst/>
                <a:ea typeface="MS ??"/>
                <a:cs typeface="Times New Roman" panose="02020603050405020304" pitchFamily="18" charset="0"/>
              </a:rPr>
              <a:t> </a:t>
            </a:r>
          </a:p>
          <a:p>
            <a:pPr marL="0" marR="0" algn="just">
              <a:spcBef>
                <a:spcPts val="0"/>
              </a:spcBef>
              <a:spcAft>
                <a:spcPts val="0"/>
              </a:spcAft>
            </a:pPr>
            <a:r>
              <a:rPr lang="en-US" sz="1800" dirty="0">
                <a:effectLst/>
                <a:ea typeface="MS ??"/>
                <a:cs typeface="Times New Roman" panose="02020603050405020304" pitchFamily="18" charset="0"/>
              </a:rPr>
              <a:t>Routines are established that help the children to feel comfortable and in control within their surroundings.  Circle time includes jobs for the children, finger plays, songs and discussion about the day’s theme.</a:t>
            </a:r>
          </a:p>
          <a:p>
            <a:pPr marL="0" marR="0" algn="just">
              <a:spcBef>
                <a:spcPts val="0"/>
              </a:spcBef>
              <a:spcAft>
                <a:spcPts val="0"/>
              </a:spcAft>
            </a:pPr>
            <a:r>
              <a:rPr lang="en-US" sz="1800" dirty="0">
                <a:effectLst/>
                <a:ea typeface="MS ??"/>
                <a:cs typeface="Times New Roman" panose="02020603050405020304" pitchFamily="18" charset="0"/>
              </a:rPr>
              <a:t> </a:t>
            </a:r>
          </a:p>
          <a:p>
            <a:pPr marL="0" marR="0" algn="just">
              <a:spcBef>
                <a:spcPts val="0"/>
              </a:spcBef>
              <a:spcAft>
                <a:spcPts val="0"/>
              </a:spcAft>
            </a:pPr>
            <a:r>
              <a:rPr lang="en-US" sz="1800" dirty="0">
                <a:effectLst/>
                <a:ea typeface="MS ??"/>
                <a:cs typeface="Times New Roman" panose="02020603050405020304" pitchFamily="18" charset="0"/>
              </a:rPr>
              <a:t>Monthly thematic units reinforce basic concepts such as colors, shapes, the numbers one through ten, seasons, and holidays.  Arts and crafts activities help to exercise fine motor skills.  During monthly cooking activities, measuring ingredients help the children with pre-math skills such as counting.</a:t>
            </a:r>
          </a:p>
          <a:p>
            <a:pPr marL="0" marR="0" algn="just">
              <a:spcBef>
                <a:spcPts val="0"/>
              </a:spcBef>
              <a:spcAft>
                <a:spcPts val="0"/>
              </a:spcAft>
            </a:pPr>
            <a:r>
              <a:rPr lang="en-US" sz="1800" dirty="0">
                <a:effectLst/>
                <a:ea typeface="MS ??"/>
                <a:cs typeface="Times New Roman" panose="02020603050405020304" pitchFamily="18" charset="0"/>
              </a:rPr>
              <a:t> </a:t>
            </a:r>
          </a:p>
          <a:p>
            <a:pPr marL="0" marR="0" algn="just">
              <a:spcBef>
                <a:spcPts val="0"/>
              </a:spcBef>
              <a:spcAft>
                <a:spcPts val="0"/>
              </a:spcAft>
            </a:pPr>
            <a:r>
              <a:rPr lang="en-US" sz="1800" dirty="0">
                <a:effectLst/>
                <a:ea typeface="MS ??"/>
                <a:cs typeface="Times New Roman" panose="02020603050405020304" pitchFamily="18" charset="0"/>
              </a:rPr>
              <a:t>Story time is a special part of the day and guest readers are welcome.  Occasional visits to the local library are always a treat.  Gross motor skills are exercised outside at our playground or inside by participating in games and dances.  A short period of time is designated to snack times at which mealtime and conversation skills are reinforced.  </a:t>
            </a:r>
          </a:p>
          <a:p>
            <a:pPr marL="0" marR="0">
              <a:spcBef>
                <a:spcPts val="0"/>
              </a:spcBef>
              <a:spcAft>
                <a:spcPts val="0"/>
              </a:spcAft>
            </a:pPr>
            <a:r>
              <a:rPr lang="en-US" sz="1800" dirty="0">
                <a:effectLst/>
                <a:ea typeface="MS ??"/>
                <a:cs typeface="Times New Roman" panose="02020603050405020304" pitchFamily="18" charset="0"/>
              </a:rPr>
              <a:t> </a:t>
            </a:r>
          </a:p>
          <a:p>
            <a:pPr marL="0" marR="0">
              <a:spcBef>
                <a:spcPts val="0"/>
              </a:spcBef>
              <a:spcAft>
                <a:spcPts val="0"/>
              </a:spcAft>
            </a:pPr>
            <a:r>
              <a:rPr lang="en-US" sz="1800" dirty="0">
                <a:effectLst/>
                <a:ea typeface="MS ??"/>
                <a:cs typeface="Times New Roman" panose="02020603050405020304" pitchFamily="18" charset="0"/>
              </a:rPr>
              <a:t> </a:t>
            </a:r>
          </a:p>
          <a:p>
            <a:endParaRPr lang="en-US" dirty="0"/>
          </a:p>
        </p:txBody>
      </p:sp>
      <p:pic>
        <p:nvPicPr>
          <p:cNvPr id="5" name="Picture 4" descr="A group of children sitting on a bench&#10;&#10;Description automatically generated with medium confidence">
            <a:extLst>
              <a:ext uri="{FF2B5EF4-FFF2-40B4-BE49-F238E27FC236}">
                <a16:creationId xmlns:a16="http://schemas.microsoft.com/office/drawing/2014/main" id="{C4C8688B-AD73-4832-9DE9-96DAAD0B62E4}"/>
              </a:ext>
            </a:extLst>
          </p:cNvPr>
          <p:cNvPicPr>
            <a:picLocks noChangeAspect="1"/>
          </p:cNvPicPr>
          <p:nvPr/>
        </p:nvPicPr>
        <p:blipFill>
          <a:blip r:embed="rId2"/>
          <a:stretch>
            <a:fillRect/>
          </a:stretch>
        </p:blipFill>
        <p:spPr>
          <a:xfrm>
            <a:off x="149290" y="258561"/>
            <a:ext cx="1810139" cy="2413519"/>
          </a:xfrm>
          <a:prstGeom prst="rect">
            <a:avLst/>
          </a:prstGeom>
        </p:spPr>
      </p:pic>
      <p:pic>
        <p:nvPicPr>
          <p:cNvPr id="7" name="Picture 6" descr="A group of people riding bikes&#10;&#10;Description automatically generated with low confidence">
            <a:extLst>
              <a:ext uri="{FF2B5EF4-FFF2-40B4-BE49-F238E27FC236}">
                <a16:creationId xmlns:a16="http://schemas.microsoft.com/office/drawing/2014/main" id="{C857F0F7-321A-4800-A637-B184832285C7}"/>
              </a:ext>
            </a:extLst>
          </p:cNvPr>
          <p:cNvPicPr>
            <a:picLocks noChangeAspect="1"/>
          </p:cNvPicPr>
          <p:nvPr/>
        </p:nvPicPr>
        <p:blipFill>
          <a:blip r:embed="rId3"/>
          <a:stretch>
            <a:fillRect/>
          </a:stretch>
        </p:blipFill>
        <p:spPr>
          <a:xfrm>
            <a:off x="149290" y="2783348"/>
            <a:ext cx="2169261" cy="1861949"/>
          </a:xfrm>
          <a:prstGeom prst="rect">
            <a:avLst/>
          </a:prstGeom>
        </p:spPr>
      </p:pic>
      <p:pic>
        <p:nvPicPr>
          <p:cNvPr id="9" name="Picture 8" descr="A group of children sitting in a room&#10;&#10;Description automatically generated with low confidence">
            <a:extLst>
              <a:ext uri="{FF2B5EF4-FFF2-40B4-BE49-F238E27FC236}">
                <a16:creationId xmlns:a16="http://schemas.microsoft.com/office/drawing/2014/main" id="{DA28F573-240D-4468-B0C0-615BFC3BA380}"/>
              </a:ext>
            </a:extLst>
          </p:cNvPr>
          <p:cNvPicPr>
            <a:picLocks noChangeAspect="1"/>
          </p:cNvPicPr>
          <p:nvPr/>
        </p:nvPicPr>
        <p:blipFill>
          <a:blip r:embed="rId4"/>
          <a:stretch>
            <a:fillRect/>
          </a:stretch>
        </p:blipFill>
        <p:spPr>
          <a:xfrm>
            <a:off x="149290" y="4756565"/>
            <a:ext cx="2379306" cy="1961762"/>
          </a:xfrm>
          <a:prstGeom prst="rect">
            <a:avLst/>
          </a:prstGeom>
        </p:spPr>
      </p:pic>
    </p:spTree>
    <p:extLst>
      <p:ext uri="{BB962C8B-B14F-4D97-AF65-F5344CB8AC3E}">
        <p14:creationId xmlns:p14="http://schemas.microsoft.com/office/powerpoint/2010/main" val="891687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1C097-F4A8-466C-8231-51030938FCF0}"/>
              </a:ext>
            </a:extLst>
          </p:cNvPr>
          <p:cNvSpPr>
            <a:spLocks noGrp="1"/>
          </p:cNvSpPr>
          <p:nvPr>
            <p:ph type="title"/>
          </p:nvPr>
        </p:nvSpPr>
        <p:spPr>
          <a:xfrm>
            <a:off x="2331719" y="1132537"/>
            <a:ext cx="7772402" cy="685800"/>
          </a:xfrm>
        </p:spPr>
        <p:txBody>
          <a:bodyPr>
            <a:normAutofit fontScale="90000"/>
          </a:bodyPr>
          <a:lstStyle/>
          <a:p>
            <a:pPr algn="ctr"/>
            <a:r>
              <a:rPr lang="en-US" dirty="0"/>
              <a:t>Three Year Old Class </a:t>
            </a:r>
            <a:br>
              <a:rPr lang="en-US" dirty="0"/>
            </a:br>
            <a:r>
              <a:rPr lang="en-US" dirty="0"/>
              <a:t>Year at-a-Glance</a:t>
            </a:r>
          </a:p>
        </p:txBody>
      </p:sp>
      <p:sp>
        <p:nvSpPr>
          <p:cNvPr id="3" name="Text Placeholder 2">
            <a:extLst>
              <a:ext uri="{FF2B5EF4-FFF2-40B4-BE49-F238E27FC236}">
                <a16:creationId xmlns:a16="http://schemas.microsoft.com/office/drawing/2014/main" id="{3F45CC19-435B-4C25-AB93-BA491FA09FD4}"/>
              </a:ext>
            </a:extLst>
          </p:cNvPr>
          <p:cNvSpPr>
            <a:spLocks noGrp="1"/>
          </p:cNvSpPr>
          <p:nvPr>
            <p:ph type="body" sz="quarter" idx="11"/>
          </p:nvPr>
        </p:nvSpPr>
        <p:spPr>
          <a:xfrm>
            <a:off x="1308683" y="2365695"/>
            <a:ext cx="8795438" cy="4551028"/>
          </a:xfrm>
        </p:spPr>
        <p:txBody>
          <a:bodyPr>
            <a:normAutofit fontScale="25000" lnSpcReduction="20000"/>
          </a:bodyPr>
          <a:lstStyle/>
          <a:p>
            <a:pPr marL="0" marR="0">
              <a:spcBef>
                <a:spcPts val="0"/>
              </a:spcBef>
              <a:spcAft>
                <a:spcPts val="0"/>
              </a:spcAft>
            </a:pPr>
            <a:r>
              <a:rPr lang="en-US" sz="4800" b="1" u="sng" dirty="0">
                <a:effectLst/>
                <a:ea typeface="MS Mincho" panose="02020609040205080304" pitchFamily="49" charset="-128"/>
                <a:cs typeface="Times New Roman" panose="02020603050405020304" pitchFamily="18" charset="0"/>
              </a:rPr>
              <a:t>September </a:t>
            </a:r>
            <a:r>
              <a:rPr lang="en-US" sz="4800" dirty="0">
                <a:effectLst/>
                <a:ea typeface="MS Mincho" panose="02020609040205080304" pitchFamily="49" charset="-128"/>
                <a:cs typeface="Times New Roman" panose="02020603050405020304" pitchFamily="18" charset="0"/>
              </a:rPr>
              <a:t>                        		</a:t>
            </a:r>
            <a:r>
              <a:rPr lang="en-US" sz="4800" b="1" u="sng" dirty="0">
                <a:effectLst/>
                <a:ea typeface="MS Mincho" panose="02020609040205080304" pitchFamily="49" charset="-128"/>
                <a:cs typeface="Times New Roman" panose="02020603050405020304" pitchFamily="18" charset="0"/>
              </a:rPr>
              <a:t>January</a:t>
            </a:r>
            <a:r>
              <a:rPr lang="en-US" sz="4800" dirty="0">
                <a:effectLst/>
                <a:ea typeface="MS Mincho" panose="02020609040205080304" pitchFamily="49" charset="-128"/>
                <a:cs typeface="Times New Roman" panose="02020603050405020304" pitchFamily="18" charset="0"/>
              </a:rPr>
              <a:t>			</a:t>
            </a:r>
            <a:r>
              <a:rPr lang="en-US" sz="4800" b="1" u="sng" dirty="0">
                <a:effectLst/>
                <a:ea typeface="MS Mincho" panose="02020609040205080304" pitchFamily="49" charset="-128"/>
                <a:cs typeface="Times New Roman" panose="02020603050405020304" pitchFamily="18" charset="0"/>
              </a:rPr>
              <a:t>May</a:t>
            </a:r>
            <a:r>
              <a:rPr lang="en-US" sz="4800" dirty="0">
                <a:effectLst/>
                <a:ea typeface="MS Mincho" panose="02020609040205080304" pitchFamily="49" charset="-128"/>
                <a:cs typeface="Times New Roman" panose="02020603050405020304" pitchFamily="18" charset="0"/>
              </a:rPr>
              <a:t>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Color: Yellow                                   	Color: White			Number: “9”</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Number: “1”                                    	Number: “5” 		 	Letter M- Mother, May</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Letter F – Fall                                 	Shape: Rectangle  		Letter N- Nine, Newspapers</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Letter L – Leaves                           	Letter Q- Quilt, Queen 		Letter W – Walrus, Whale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All about me                                     	Letter S- Snow		Village Field Trips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Friendship                                        	Letter J - January		Community Helpers</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Family                                           	Winter Fun, Five Senses</a:t>
            </a:r>
          </a:p>
          <a:p>
            <a:pPr marL="0" marR="0">
              <a:spcBef>
                <a:spcPts val="0"/>
              </a:spcBef>
              <a:spcAft>
                <a:spcPts val="0"/>
              </a:spcAft>
            </a:pPr>
            <a:endParaRPr lang="en-US" sz="4800" b="1" u="sng" dirty="0">
              <a:effectLst/>
              <a:ea typeface="MS Mincho" panose="02020609040205080304" pitchFamily="49" charset="-128"/>
              <a:cs typeface="Times New Roman" panose="02020603050405020304" pitchFamily="18" charset="0"/>
            </a:endParaRPr>
          </a:p>
          <a:p>
            <a:pPr marL="0" marR="0">
              <a:spcBef>
                <a:spcPts val="0"/>
              </a:spcBef>
              <a:spcAft>
                <a:spcPts val="0"/>
              </a:spcAft>
            </a:pPr>
            <a:r>
              <a:rPr lang="en-US" sz="4800" b="1" u="sng" dirty="0">
                <a:effectLst/>
                <a:ea typeface="MS Mincho" panose="02020609040205080304" pitchFamily="49" charset="-128"/>
                <a:cs typeface="Times New Roman" panose="02020603050405020304" pitchFamily="18" charset="0"/>
              </a:rPr>
              <a:t>October </a:t>
            </a:r>
            <a:r>
              <a:rPr lang="en-US" sz="4800" b="1" dirty="0">
                <a:effectLst/>
                <a:ea typeface="MS Mincho" panose="02020609040205080304" pitchFamily="49" charset="-128"/>
                <a:cs typeface="Times New Roman" panose="02020603050405020304" pitchFamily="18" charset="0"/>
              </a:rPr>
              <a:t>                                           		 	 </a:t>
            </a:r>
            <a:endParaRPr lang="en-US" sz="4800" dirty="0">
              <a:effectLst/>
              <a:ea typeface="MS Mincho" panose="02020609040205080304" pitchFamily="49" charset="-128"/>
              <a:cs typeface="Times New Roman" panose="02020603050405020304" pitchFamily="18" charset="0"/>
            </a:endParaRP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Colors: Orange and Black              	</a:t>
            </a:r>
            <a:r>
              <a:rPr lang="en-US" sz="4800" b="1" u="sng" dirty="0">
                <a:effectLst/>
                <a:ea typeface="MS Mincho" panose="02020609040205080304" pitchFamily="49" charset="-128"/>
                <a:cs typeface="Times New Roman" panose="02020603050405020304" pitchFamily="18" charset="0"/>
              </a:rPr>
              <a:t>February</a:t>
            </a:r>
            <a:r>
              <a:rPr lang="en-US" sz="4800" dirty="0">
                <a:effectLst/>
                <a:ea typeface="MS Mincho" panose="02020609040205080304" pitchFamily="49" charset="-128"/>
                <a:cs typeface="Times New Roman" panose="02020603050405020304" pitchFamily="18" charset="0"/>
              </a:rPr>
              <a:t>			</a:t>
            </a:r>
            <a:r>
              <a:rPr lang="en-US" sz="4800" b="1" u="sng" dirty="0">
                <a:effectLst/>
                <a:ea typeface="MS Mincho" panose="02020609040205080304" pitchFamily="49" charset="-128"/>
                <a:cs typeface="Times New Roman" panose="02020603050405020304" pitchFamily="18" charset="0"/>
              </a:rPr>
              <a:t>June</a:t>
            </a:r>
            <a:r>
              <a:rPr lang="en-US" sz="4800" dirty="0">
                <a:effectLst/>
                <a:ea typeface="MS Mincho" panose="02020609040205080304" pitchFamily="49" charset="-128"/>
                <a:cs typeface="Times New Roman" panose="02020603050405020304" pitchFamily="18" charset="0"/>
              </a:rPr>
              <a:t>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Number: “2”                                       	Color: Pink			Number: “10”</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Shape: Circle                                      	Number: “6”			Letter X – X-ray</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Letter H – Halloween                      	Shape: Heart			Letter Y - Yarn</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Letter E – Elephant                          	Letter G- Groundhog		Letter Z - Zoo</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Fire Prevention                                 	Letter D- Dentist		Poison Prevention</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                                                               	Nutrition and Dental Health		</a:t>
            </a:r>
          </a:p>
          <a:p>
            <a:pPr marL="0" marR="0">
              <a:spcBef>
                <a:spcPts val="0"/>
              </a:spcBef>
              <a:spcAft>
                <a:spcPts val="0"/>
              </a:spcAft>
            </a:pPr>
            <a:r>
              <a:rPr lang="en-US" sz="4800" b="1" u="sng" dirty="0">
                <a:effectLst/>
                <a:ea typeface="MS Mincho" panose="02020609040205080304" pitchFamily="49" charset="-128"/>
                <a:cs typeface="Times New Roman" panose="02020603050405020304" pitchFamily="18" charset="0"/>
              </a:rPr>
              <a:t>November</a:t>
            </a:r>
            <a:endParaRPr lang="en-US" sz="4800" dirty="0">
              <a:effectLst/>
              <a:ea typeface="MS Mincho" panose="02020609040205080304" pitchFamily="49" charset="-128"/>
              <a:cs typeface="Times New Roman" panose="02020603050405020304" pitchFamily="18" charset="0"/>
            </a:endParaRP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Color: Brown                                     	</a:t>
            </a:r>
            <a:r>
              <a:rPr lang="en-US" sz="4800" b="1" u="sng" dirty="0">
                <a:effectLst/>
                <a:ea typeface="MS Mincho" panose="02020609040205080304" pitchFamily="49" charset="-128"/>
                <a:cs typeface="Times New Roman" panose="02020603050405020304" pitchFamily="18" charset="0"/>
              </a:rPr>
              <a:t>March</a:t>
            </a:r>
            <a:r>
              <a:rPr lang="en-US" sz="4800" dirty="0">
                <a:effectLst/>
                <a:ea typeface="MS Mincho" panose="02020609040205080304" pitchFamily="49" charset="-128"/>
                <a:cs typeface="Times New Roman" panose="02020603050405020304" pitchFamily="18" charset="0"/>
              </a:rPr>
              <a:t>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Number: “3”                                        	Color: Blue</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Shape: Square                                    	Number: “7”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Letter I – Ice Cream, Igloo              	Shape: Oval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Letter T – Turkey                              	Letter B- Bear, Balloons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Scissors Introduction                       	Letter P - Pizza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                                                                	Letter K- Kite		</a:t>
            </a:r>
          </a:p>
          <a:p>
            <a:pPr marL="0" marR="0">
              <a:spcBef>
                <a:spcPts val="0"/>
              </a:spcBef>
              <a:spcAft>
                <a:spcPts val="0"/>
              </a:spcAft>
            </a:pPr>
            <a:r>
              <a:rPr lang="en-US" sz="4800" b="1" u="sng" dirty="0">
                <a:effectLst/>
                <a:ea typeface="MS Mincho" panose="02020609040205080304" pitchFamily="49" charset="-128"/>
                <a:cs typeface="Times New Roman" panose="02020603050405020304" pitchFamily="18" charset="0"/>
              </a:rPr>
              <a:t>December</a:t>
            </a:r>
            <a:r>
              <a:rPr lang="en-US" sz="4800" b="1" dirty="0">
                <a:effectLst/>
                <a:ea typeface="MS Mincho" panose="02020609040205080304" pitchFamily="49" charset="-128"/>
                <a:cs typeface="Times New Roman" panose="02020603050405020304" pitchFamily="18" charset="0"/>
              </a:rPr>
              <a:t>                                           	</a:t>
            </a:r>
            <a:r>
              <a:rPr lang="en-US" sz="4800" dirty="0">
                <a:effectLst/>
                <a:ea typeface="MS Mincho" panose="02020609040205080304" pitchFamily="49" charset="-128"/>
                <a:cs typeface="Times New Roman" panose="02020603050405020304" pitchFamily="18" charset="0"/>
              </a:rPr>
              <a:t>Windy Weather</a:t>
            </a:r>
            <a:r>
              <a:rPr lang="en-US" sz="4800" b="1" dirty="0">
                <a:effectLst/>
                <a:ea typeface="MS Mincho" panose="02020609040205080304" pitchFamily="49" charset="-128"/>
                <a:cs typeface="Times New Roman" panose="02020603050405020304" pitchFamily="18" charset="0"/>
              </a:rPr>
              <a:t>		</a:t>
            </a:r>
            <a:endParaRPr lang="en-US" sz="4800" dirty="0">
              <a:effectLst/>
              <a:ea typeface="MS Mincho" panose="02020609040205080304" pitchFamily="49" charset="-128"/>
              <a:cs typeface="Times New Roman" panose="02020603050405020304" pitchFamily="18" charset="0"/>
            </a:endParaRP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Colors: Red and Green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Number: “4”			</a:t>
            </a:r>
            <a:r>
              <a:rPr lang="en-US" sz="4800" b="1" u="sng" dirty="0">
                <a:effectLst/>
                <a:ea typeface="MS Mincho" panose="02020609040205080304" pitchFamily="49" charset="-128"/>
                <a:cs typeface="Times New Roman" panose="02020603050405020304" pitchFamily="18" charset="0"/>
              </a:rPr>
              <a:t>April</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Shape: Triangle                                  	Color: Purple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Letter C – Candy Cane                      	Number: “8”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Letter U – Unicorn, Umbrella         	Shape: Diamond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Letter O – Open, Octopus                 	Letter A- April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Holidays                                                	Letter R- Rain		</a:t>
            </a:r>
          </a:p>
          <a:p>
            <a:pPr marL="0" marR="0">
              <a:spcBef>
                <a:spcPts val="0"/>
              </a:spcBef>
              <a:spcAft>
                <a:spcPts val="0"/>
              </a:spcAft>
            </a:pPr>
            <a:r>
              <a:rPr lang="en-US" sz="4800" dirty="0">
                <a:effectLst/>
                <a:ea typeface="MS Mincho" panose="02020609040205080304" pitchFamily="49" charset="-128"/>
                <a:cs typeface="Times New Roman" panose="02020603050405020304" pitchFamily="18" charset="0"/>
              </a:rPr>
              <a:t>                                                                 	Letter V- Violets		</a:t>
            </a:r>
          </a:p>
          <a:p>
            <a:pPr marL="0" marR="0">
              <a:spcBef>
                <a:spcPts val="0"/>
              </a:spcBef>
              <a:spcAft>
                <a:spcPts val="0"/>
              </a:spcAft>
            </a:pPr>
            <a:r>
              <a:rPr lang="en-US" sz="4800" dirty="0">
                <a:ea typeface="MS Mincho" panose="02020609040205080304" pitchFamily="49" charset="-128"/>
                <a:cs typeface="Times New Roman" panose="02020603050405020304" pitchFamily="18" charset="0"/>
              </a:rPr>
              <a:t>			Nursery Rhymes, Plants and Insects</a:t>
            </a:r>
            <a:endParaRPr lang="en-US" sz="4800" dirty="0">
              <a:effectLst/>
              <a:ea typeface="MS Mincho" panose="02020609040205080304" pitchFamily="49" charset="-128"/>
              <a:cs typeface="Times New Roman" panose="02020603050405020304" pitchFamily="18" charset="0"/>
            </a:endParaRPr>
          </a:p>
          <a:p>
            <a:endParaRPr lang="en-US" dirty="0"/>
          </a:p>
        </p:txBody>
      </p:sp>
      <p:pic>
        <p:nvPicPr>
          <p:cNvPr id="9" name="Picture 8" descr="A group of children eating at a table&#10;&#10;Description automatically generated with medium confidence">
            <a:extLst>
              <a:ext uri="{FF2B5EF4-FFF2-40B4-BE49-F238E27FC236}">
                <a16:creationId xmlns:a16="http://schemas.microsoft.com/office/drawing/2014/main" id="{5E212589-85C8-4A59-BBA8-20CB4CB3710F}"/>
              </a:ext>
            </a:extLst>
          </p:cNvPr>
          <p:cNvPicPr>
            <a:picLocks noChangeAspect="1"/>
          </p:cNvPicPr>
          <p:nvPr/>
        </p:nvPicPr>
        <p:blipFill>
          <a:blip r:embed="rId2"/>
          <a:stretch>
            <a:fillRect/>
          </a:stretch>
        </p:blipFill>
        <p:spPr>
          <a:xfrm>
            <a:off x="8966646" y="4286284"/>
            <a:ext cx="1781830" cy="2375773"/>
          </a:xfrm>
          <a:prstGeom prst="rect">
            <a:avLst/>
          </a:prstGeom>
        </p:spPr>
      </p:pic>
      <p:pic>
        <p:nvPicPr>
          <p:cNvPr id="11" name="Picture 10" descr="A group of children eating at a table&#10;&#10;Description automatically generated with low confidence">
            <a:extLst>
              <a:ext uri="{FF2B5EF4-FFF2-40B4-BE49-F238E27FC236}">
                <a16:creationId xmlns:a16="http://schemas.microsoft.com/office/drawing/2014/main" id="{ABB9083E-935C-4566-8D40-9E8643CE72DB}"/>
              </a:ext>
            </a:extLst>
          </p:cNvPr>
          <p:cNvPicPr>
            <a:picLocks noChangeAspect="1"/>
          </p:cNvPicPr>
          <p:nvPr/>
        </p:nvPicPr>
        <p:blipFill>
          <a:blip r:embed="rId3"/>
          <a:stretch>
            <a:fillRect/>
          </a:stretch>
        </p:blipFill>
        <p:spPr>
          <a:xfrm>
            <a:off x="8966646" y="1956779"/>
            <a:ext cx="1781830" cy="2264325"/>
          </a:xfrm>
          <a:prstGeom prst="rect">
            <a:avLst/>
          </a:prstGeom>
        </p:spPr>
      </p:pic>
    </p:spTree>
    <p:extLst>
      <p:ext uri="{BB962C8B-B14F-4D97-AF65-F5344CB8AC3E}">
        <p14:creationId xmlns:p14="http://schemas.microsoft.com/office/powerpoint/2010/main" val="3485207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5FD41-2A2B-4EC8-81A3-BADE95B5F63C}"/>
              </a:ext>
            </a:extLst>
          </p:cNvPr>
          <p:cNvSpPr>
            <a:spLocks noGrp="1"/>
          </p:cNvSpPr>
          <p:nvPr>
            <p:ph type="title"/>
          </p:nvPr>
        </p:nvSpPr>
        <p:spPr>
          <a:xfrm>
            <a:off x="4221339" y="460091"/>
            <a:ext cx="6857999" cy="653547"/>
          </a:xfrm>
        </p:spPr>
        <p:txBody>
          <a:bodyPr/>
          <a:lstStyle/>
          <a:p>
            <a:r>
              <a:rPr lang="en-US" b="1" dirty="0"/>
              <a:t>Four Year Old Class (UPK)</a:t>
            </a:r>
          </a:p>
        </p:txBody>
      </p:sp>
      <p:sp>
        <p:nvSpPr>
          <p:cNvPr id="3" name="Text Placeholder 2">
            <a:extLst>
              <a:ext uri="{FF2B5EF4-FFF2-40B4-BE49-F238E27FC236}">
                <a16:creationId xmlns:a16="http://schemas.microsoft.com/office/drawing/2014/main" id="{E2A00AA8-B9EF-4915-99A9-3D5DDDFA4E24}"/>
              </a:ext>
            </a:extLst>
          </p:cNvPr>
          <p:cNvSpPr>
            <a:spLocks noGrp="1"/>
          </p:cNvSpPr>
          <p:nvPr>
            <p:ph type="body" sz="quarter" idx="11"/>
          </p:nvPr>
        </p:nvSpPr>
        <p:spPr>
          <a:xfrm>
            <a:off x="4112283" y="1486982"/>
            <a:ext cx="6858000" cy="4779594"/>
          </a:xfrm>
        </p:spPr>
        <p:txBody>
          <a:bodyPr>
            <a:normAutofit/>
          </a:bodyPr>
          <a:lstStyle/>
          <a:p>
            <a:pPr marL="0" marR="0" algn="just">
              <a:spcBef>
                <a:spcPts val="0"/>
              </a:spcBef>
              <a:spcAft>
                <a:spcPts val="0"/>
              </a:spcAft>
            </a:pPr>
            <a:r>
              <a:rPr lang="en-US" sz="1800" dirty="0">
                <a:effectLst/>
                <a:ea typeface="MS ??"/>
                <a:cs typeface="Times New Roman" panose="02020603050405020304" pitchFamily="18" charset="0"/>
              </a:rPr>
              <a:t>Our four-year-old class is open to students who turn four years old on or before December 1 of the current school year.</a:t>
            </a:r>
          </a:p>
          <a:p>
            <a:pPr marL="0" marR="0" algn="just">
              <a:spcBef>
                <a:spcPts val="0"/>
              </a:spcBef>
              <a:spcAft>
                <a:spcPts val="0"/>
              </a:spcAft>
            </a:pPr>
            <a:r>
              <a:rPr lang="en-US" sz="1800" dirty="0">
                <a:effectLst/>
                <a:ea typeface="MS ??"/>
                <a:cs typeface="Times New Roman" panose="02020603050405020304" pitchFamily="18" charset="0"/>
              </a:rPr>
              <a:t> </a:t>
            </a:r>
          </a:p>
          <a:p>
            <a:pPr marL="0" marR="0" algn="just">
              <a:spcBef>
                <a:spcPts val="0"/>
              </a:spcBef>
              <a:spcAft>
                <a:spcPts val="0"/>
              </a:spcAft>
            </a:pPr>
            <a:r>
              <a:rPr lang="en-US" sz="1800" dirty="0">
                <a:effectLst/>
                <a:ea typeface="MS ??"/>
                <a:cs typeface="Times New Roman" panose="02020603050405020304" pitchFamily="18" charset="0"/>
              </a:rPr>
              <a:t>Montgomery Nursery School firmly believes that each child is a unique individual.  We are sensitive to each child’s social, emotional, intellectual, and physical needs.  We emphasize Kindergarten readiness by developing both a positive self-esteem and early literacy skills necessary for future tasks such as reading, writing, and mathematics.  Montgomery Nursery School’s curriculum is based on New York State curriculum guidelines and our staff maintains a close working relationship with district Kindergarten teachers.  </a:t>
            </a:r>
          </a:p>
          <a:p>
            <a:pPr marL="0" marR="0" algn="just">
              <a:spcBef>
                <a:spcPts val="0"/>
              </a:spcBef>
              <a:spcAft>
                <a:spcPts val="0"/>
              </a:spcAft>
            </a:pPr>
            <a:r>
              <a:rPr lang="en-US" sz="1800" dirty="0">
                <a:effectLst/>
                <a:ea typeface="MS ??"/>
                <a:cs typeface="Times New Roman" panose="02020603050405020304" pitchFamily="18" charset="0"/>
              </a:rPr>
              <a:t> </a:t>
            </a:r>
          </a:p>
          <a:p>
            <a:pPr marL="0" marR="0" algn="just">
              <a:spcBef>
                <a:spcPts val="0"/>
              </a:spcBef>
              <a:spcAft>
                <a:spcPts val="0"/>
              </a:spcAft>
            </a:pPr>
            <a:r>
              <a:rPr lang="en-US" sz="1800" dirty="0">
                <a:effectLst/>
                <a:ea typeface="MS ??"/>
                <a:cs typeface="Times New Roman" panose="02020603050405020304" pitchFamily="18" charset="0"/>
              </a:rPr>
              <a:t>Daily routine, personal and classroom responsibilities are emphasized and encouraged.  Our curriculum goals are accomplished through a variety of mediums such as music, exercise, arts &amp; crafts, computers, and field trips.  Parent-Teacher conferences are held mid-year along with an individual evaluation “report card”.  Graduation ceremonies are held in June.</a:t>
            </a:r>
          </a:p>
          <a:p>
            <a:endParaRPr lang="en-US" dirty="0"/>
          </a:p>
        </p:txBody>
      </p:sp>
      <p:pic>
        <p:nvPicPr>
          <p:cNvPr id="7" name="Picture 6">
            <a:extLst>
              <a:ext uri="{FF2B5EF4-FFF2-40B4-BE49-F238E27FC236}">
                <a16:creationId xmlns:a16="http://schemas.microsoft.com/office/drawing/2014/main" id="{A0E27E35-0401-4720-95CC-BD4866549A64}"/>
              </a:ext>
            </a:extLst>
          </p:cNvPr>
          <p:cNvPicPr>
            <a:picLocks noChangeAspect="1"/>
          </p:cNvPicPr>
          <p:nvPr/>
        </p:nvPicPr>
        <p:blipFill>
          <a:blip r:embed="rId2"/>
          <a:stretch>
            <a:fillRect/>
          </a:stretch>
        </p:blipFill>
        <p:spPr>
          <a:xfrm>
            <a:off x="298578" y="4714291"/>
            <a:ext cx="2621904" cy="1966428"/>
          </a:xfrm>
          <a:prstGeom prst="rect">
            <a:avLst/>
          </a:prstGeom>
        </p:spPr>
      </p:pic>
      <p:pic>
        <p:nvPicPr>
          <p:cNvPr id="11" name="Picture 10" descr="A group of children standing in front of a fire truck&#10;&#10;Description automatically generated with medium confidence">
            <a:extLst>
              <a:ext uri="{FF2B5EF4-FFF2-40B4-BE49-F238E27FC236}">
                <a16:creationId xmlns:a16="http://schemas.microsoft.com/office/drawing/2014/main" id="{E2B41560-658E-458E-B324-A209650A51E8}"/>
              </a:ext>
            </a:extLst>
          </p:cNvPr>
          <p:cNvPicPr>
            <a:picLocks noChangeAspect="1"/>
          </p:cNvPicPr>
          <p:nvPr/>
        </p:nvPicPr>
        <p:blipFill>
          <a:blip r:embed="rId3"/>
          <a:stretch>
            <a:fillRect/>
          </a:stretch>
        </p:blipFill>
        <p:spPr>
          <a:xfrm>
            <a:off x="298578" y="2445785"/>
            <a:ext cx="2621904" cy="1966428"/>
          </a:xfrm>
          <a:prstGeom prst="rect">
            <a:avLst/>
          </a:prstGeom>
        </p:spPr>
      </p:pic>
      <p:pic>
        <p:nvPicPr>
          <p:cNvPr id="9" name="Picture 8" descr="A group of children posing for a photo&#10;&#10;Description automatically generated with medium confidence">
            <a:extLst>
              <a:ext uri="{FF2B5EF4-FFF2-40B4-BE49-F238E27FC236}">
                <a16:creationId xmlns:a16="http://schemas.microsoft.com/office/drawing/2014/main" id="{FC0FCC7B-D826-4577-859F-1A4FFE891DCF}"/>
              </a:ext>
            </a:extLst>
          </p:cNvPr>
          <p:cNvPicPr>
            <a:picLocks noChangeAspect="1"/>
          </p:cNvPicPr>
          <p:nvPr/>
        </p:nvPicPr>
        <p:blipFill>
          <a:blip r:embed="rId4"/>
          <a:stretch>
            <a:fillRect/>
          </a:stretch>
        </p:blipFill>
        <p:spPr>
          <a:xfrm>
            <a:off x="565734" y="161915"/>
            <a:ext cx="2177466" cy="2224831"/>
          </a:xfrm>
          <a:prstGeom prst="rect">
            <a:avLst/>
          </a:prstGeom>
        </p:spPr>
      </p:pic>
    </p:spTree>
    <p:extLst>
      <p:ext uri="{BB962C8B-B14F-4D97-AF65-F5344CB8AC3E}">
        <p14:creationId xmlns:p14="http://schemas.microsoft.com/office/powerpoint/2010/main" val="3149252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FE0E0-1AD7-498D-A5DA-441316CFBCA9}"/>
              </a:ext>
            </a:extLst>
          </p:cNvPr>
          <p:cNvSpPr>
            <a:spLocks noGrp="1"/>
          </p:cNvSpPr>
          <p:nvPr>
            <p:ph type="title"/>
          </p:nvPr>
        </p:nvSpPr>
        <p:spPr>
          <a:xfrm>
            <a:off x="1887523" y="1460692"/>
            <a:ext cx="8216597" cy="685800"/>
          </a:xfrm>
        </p:spPr>
        <p:txBody>
          <a:bodyPr>
            <a:normAutofit/>
          </a:bodyPr>
          <a:lstStyle/>
          <a:p>
            <a:r>
              <a:rPr lang="en-US" b="1" dirty="0"/>
              <a:t>Half Day UPK Year at-a-Glance</a:t>
            </a:r>
          </a:p>
        </p:txBody>
      </p:sp>
      <p:sp>
        <p:nvSpPr>
          <p:cNvPr id="3" name="Text Placeholder 2">
            <a:extLst>
              <a:ext uri="{FF2B5EF4-FFF2-40B4-BE49-F238E27FC236}">
                <a16:creationId xmlns:a16="http://schemas.microsoft.com/office/drawing/2014/main" id="{9BC991A8-893B-4AD1-829D-F7F18724A9A6}"/>
              </a:ext>
            </a:extLst>
          </p:cNvPr>
          <p:cNvSpPr>
            <a:spLocks noGrp="1"/>
          </p:cNvSpPr>
          <p:nvPr>
            <p:ph type="body" sz="quarter" idx="11"/>
          </p:nvPr>
        </p:nvSpPr>
        <p:spPr>
          <a:xfrm>
            <a:off x="1291905" y="2432807"/>
            <a:ext cx="2634143" cy="4211274"/>
          </a:xfrm>
        </p:spPr>
        <p:txBody>
          <a:bodyPr>
            <a:normAutofit lnSpcReduction="10000"/>
          </a:bodyPr>
          <a:lstStyle/>
          <a:p>
            <a:pPr algn="l" rtl="0">
              <a:spcBef>
                <a:spcPts val="0"/>
              </a:spcBef>
              <a:spcAft>
                <a:spcPts val="0"/>
              </a:spcAft>
            </a:pPr>
            <a:r>
              <a:rPr lang="en-US" sz="1200" b="1" i="0" dirty="0">
                <a:solidFill>
                  <a:srgbClr val="1D2228"/>
                </a:solidFill>
                <a:effectLst/>
              </a:rPr>
              <a:t>September</a:t>
            </a:r>
            <a:r>
              <a:rPr lang="en-US" sz="1200" b="0" i="0" dirty="0">
                <a:solidFill>
                  <a:srgbClr val="1D2228"/>
                </a:solidFill>
                <a:effectLst/>
              </a:rPr>
              <a:t>-Welcome to School		</a:t>
            </a:r>
          </a:p>
          <a:p>
            <a:pPr algn="l" rtl="0">
              <a:spcBef>
                <a:spcPts val="0"/>
              </a:spcBef>
              <a:spcAft>
                <a:spcPts val="0"/>
              </a:spcAft>
            </a:pPr>
            <a:r>
              <a:rPr lang="en-US" sz="1200" b="0" i="0" dirty="0">
                <a:solidFill>
                  <a:srgbClr val="1D2228"/>
                </a:solidFill>
                <a:effectLst/>
              </a:rPr>
              <a:t>All About Me</a:t>
            </a:r>
          </a:p>
          <a:p>
            <a:pPr algn="l" rtl="0">
              <a:spcBef>
                <a:spcPts val="0"/>
              </a:spcBef>
              <a:spcAft>
                <a:spcPts val="0"/>
              </a:spcAft>
            </a:pPr>
            <a:r>
              <a:rPr lang="en-US" sz="1200" b="0" i="0" dirty="0">
                <a:solidFill>
                  <a:srgbClr val="1D2228"/>
                </a:solidFill>
                <a:effectLst/>
              </a:rPr>
              <a:t>Friends/Families</a:t>
            </a:r>
          </a:p>
          <a:p>
            <a:pPr algn="l" rtl="0">
              <a:spcBef>
                <a:spcPts val="0"/>
              </a:spcBef>
              <a:spcAft>
                <a:spcPts val="0"/>
              </a:spcAft>
            </a:pPr>
            <a:r>
              <a:rPr lang="en-US" sz="1200" b="0" i="0" dirty="0">
                <a:solidFill>
                  <a:srgbClr val="1D2228"/>
                </a:solidFill>
                <a:effectLst/>
              </a:rPr>
              <a:t>Apples</a:t>
            </a:r>
          </a:p>
          <a:p>
            <a:pPr algn="l" rtl="0">
              <a:spcBef>
                <a:spcPts val="0"/>
              </a:spcBef>
              <a:spcAft>
                <a:spcPts val="0"/>
              </a:spcAft>
            </a:pPr>
            <a:r>
              <a:rPr lang="en-US" sz="1200" b="0" i="0" dirty="0">
                <a:solidFill>
                  <a:srgbClr val="1D2228"/>
                </a:solidFill>
                <a:effectLst/>
              </a:rPr>
              <a:t>Letters-M,F,A</a:t>
            </a:r>
          </a:p>
          <a:p>
            <a:pPr algn="l" rtl="0">
              <a:spcBef>
                <a:spcPts val="0"/>
              </a:spcBef>
              <a:spcAft>
                <a:spcPts val="0"/>
              </a:spcAft>
            </a:pPr>
            <a:r>
              <a:rPr lang="en-US" sz="1200" b="0" i="0" dirty="0">
                <a:solidFill>
                  <a:srgbClr val="1D2228"/>
                </a:solidFill>
                <a:effectLst/>
              </a:rPr>
              <a:t>Shape-Circle</a:t>
            </a:r>
          </a:p>
          <a:p>
            <a:pPr algn="l" rtl="0">
              <a:spcBef>
                <a:spcPts val="0"/>
              </a:spcBef>
              <a:spcAft>
                <a:spcPts val="0"/>
              </a:spcAft>
            </a:pPr>
            <a:r>
              <a:rPr lang="en-US" sz="1200" b="0" i="0" dirty="0">
                <a:solidFill>
                  <a:srgbClr val="1D2228"/>
                </a:solidFill>
                <a:effectLst/>
              </a:rPr>
              <a:t>Color-Red</a:t>
            </a:r>
          </a:p>
          <a:p>
            <a:pPr algn="l" rtl="0">
              <a:spcBef>
                <a:spcPts val="0"/>
              </a:spcBef>
              <a:spcAft>
                <a:spcPts val="0"/>
              </a:spcAft>
            </a:pPr>
            <a:r>
              <a:rPr lang="en-US" sz="1200" b="0" i="0" dirty="0">
                <a:solidFill>
                  <a:srgbClr val="1D2228"/>
                </a:solidFill>
                <a:effectLst/>
              </a:rPr>
              <a:t>Numbers-1,2</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October</a:t>
            </a:r>
            <a:r>
              <a:rPr lang="en-US" sz="1200" b="0" i="0" dirty="0">
                <a:solidFill>
                  <a:srgbClr val="1D2228"/>
                </a:solidFill>
                <a:effectLst/>
              </a:rPr>
              <a:t>- Fall/Leaves/Trees</a:t>
            </a:r>
          </a:p>
          <a:p>
            <a:pPr algn="l" rtl="0">
              <a:spcBef>
                <a:spcPts val="0"/>
              </a:spcBef>
              <a:spcAft>
                <a:spcPts val="0"/>
              </a:spcAft>
            </a:pPr>
            <a:r>
              <a:rPr lang="en-US" sz="1200" b="0" i="0" dirty="0">
                <a:solidFill>
                  <a:srgbClr val="1D2228"/>
                </a:solidFill>
                <a:effectLst/>
              </a:rPr>
              <a:t>Fire Safety</a:t>
            </a:r>
          </a:p>
          <a:p>
            <a:pPr algn="l" rtl="0">
              <a:spcBef>
                <a:spcPts val="0"/>
              </a:spcBef>
              <a:spcAft>
                <a:spcPts val="0"/>
              </a:spcAft>
            </a:pPr>
            <a:r>
              <a:rPr lang="en-US" sz="1200" b="0" i="0" dirty="0">
                <a:solidFill>
                  <a:srgbClr val="1D2228"/>
                </a:solidFill>
                <a:effectLst/>
              </a:rPr>
              <a:t>Pumpkins</a:t>
            </a:r>
          </a:p>
          <a:p>
            <a:pPr algn="l" rtl="0">
              <a:spcBef>
                <a:spcPts val="0"/>
              </a:spcBef>
              <a:spcAft>
                <a:spcPts val="0"/>
              </a:spcAft>
            </a:pPr>
            <a:r>
              <a:rPr lang="en-US" sz="1200" b="0" i="0" dirty="0">
                <a:solidFill>
                  <a:srgbClr val="1D2228"/>
                </a:solidFill>
                <a:effectLst/>
              </a:rPr>
              <a:t>Spiders &amp; Scarecrows</a:t>
            </a:r>
          </a:p>
          <a:p>
            <a:pPr algn="l" rtl="0">
              <a:spcBef>
                <a:spcPts val="0"/>
              </a:spcBef>
              <a:spcAft>
                <a:spcPts val="0"/>
              </a:spcAft>
            </a:pPr>
            <a:r>
              <a:rPr lang="en-US" sz="1200" b="0" i="0" dirty="0">
                <a:solidFill>
                  <a:srgbClr val="1D2228"/>
                </a:solidFill>
                <a:effectLst/>
              </a:rPr>
              <a:t>Letters-L,P,T,S</a:t>
            </a:r>
          </a:p>
          <a:p>
            <a:pPr algn="l" rtl="0">
              <a:spcBef>
                <a:spcPts val="0"/>
              </a:spcBef>
              <a:spcAft>
                <a:spcPts val="0"/>
              </a:spcAft>
            </a:pPr>
            <a:r>
              <a:rPr lang="en-US" sz="1200" b="0" i="0" dirty="0">
                <a:solidFill>
                  <a:srgbClr val="1D2228"/>
                </a:solidFill>
                <a:effectLst/>
              </a:rPr>
              <a:t>Shape-Rectangle</a:t>
            </a:r>
          </a:p>
          <a:p>
            <a:pPr algn="l" rtl="0">
              <a:spcBef>
                <a:spcPts val="0"/>
              </a:spcBef>
              <a:spcAft>
                <a:spcPts val="0"/>
              </a:spcAft>
            </a:pPr>
            <a:r>
              <a:rPr lang="en-US" sz="1200" b="0" i="0" dirty="0">
                <a:solidFill>
                  <a:srgbClr val="1D2228"/>
                </a:solidFill>
                <a:effectLst/>
              </a:rPr>
              <a:t>Color-Orange</a:t>
            </a:r>
          </a:p>
          <a:p>
            <a:pPr algn="l" rtl="0">
              <a:spcBef>
                <a:spcPts val="0"/>
              </a:spcBef>
              <a:spcAft>
                <a:spcPts val="0"/>
              </a:spcAft>
            </a:pPr>
            <a:r>
              <a:rPr lang="en-US" sz="1200" b="0" i="0" dirty="0">
                <a:solidFill>
                  <a:srgbClr val="1D2228"/>
                </a:solidFill>
                <a:effectLst/>
              </a:rPr>
              <a:t>Numbers-3,4</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November</a:t>
            </a:r>
            <a:r>
              <a:rPr lang="en-US" sz="1200" b="0" i="0" dirty="0">
                <a:solidFill>
                  <a:srgbClr val="1D2228"/>
                </a:solidFill>
                <a:effectLst/>
              </a:rPr>
              <a:t>-Dinosaurs</a:t>
            </a:r>
          </a:p>
          <a:p>
            <a:pPr algn="l" rtl="0">
              <a:spcBef>
                <a:spcPts val="0"/>
              </a:spcBef>
              <a:spcAft>
                <a:spcPts val="0"/>
              </a:spcAft>
            </a:pPr>
            <a:r>
              <a:rPr lang="en-US" sz="1200" b="0" i="0" dirty="0">
                <a:solidFill>
                  <a:srgbClr val="1D2228"/>
                </a:solidFill>
                <a:effectLst/>
              </a:rPr>
              <a:t>Buildings</a:t>
            </a:r>
            <a:r>
              <a:rPr lang="en-US" sz="1200" dirty="0">
                <a:solidFill>
                  <a:srgbClr val="1D2228"/>
                </a:solidFill>
              </a:rPr>
              <a:t>/</a:t>
            </a:r>
            <a:r>
              <a:rPr lang="en-US" sz="1200" b="0" i="0" dirty="0">
                <a:solidFill>
                  <a:srgbClr val="1D2228"/>
                </a:solidFill>
                <a:effectLst/>
              </a:rPr>
              <a:t>Thanksgiving/Being Thankful</a:t>
            </a:r>
          </a:p>
          <a:p>
            <a:pPr algn="l" rtl="0">
              <a:spcBef>
                <a:spcPts val="0"/>
              </a:spcBef>
              <a:spcAft>
                <a:spcPts val="0"/>
              </a:spcAft>
            </a:pPr>
            <a:r>
              <a:rPr lang="en-US" sz="1200" b="0" i="0" dirty="0">
                <a:solidFill>
                  <a:srgbClr val="1D2228"/>
                </a:solidFill>
                <a:effectLst/>
              </a:rPr>
              <a:t>Letters-D,Y,B</a:t>
            </a:r>
          </a:p>
          <a:p>
            <a:pPr algn="l" rtl="0">
              <a:spcBef>
                <a:spcPts val="0"/>
              </a:spcBef>
              <a:spcAft>
                <a:spcPts val="0"/>
              </a:spcAft>
            </a:pPr>
            <a:r>
              <a:rPr lang="en-US" sz="1200" b="0" i="0" dirty="0">
                <a:solidFill>
                  <a:srgbClr val="1D2228"/>
                </a:solidFill>
                <a:effectLst/>
              </a:rPr>
              <a:t>Shape-Triangle</a:t>
            </a:r>
          </a:p>
          <a:p>
            <a:pPr algn="l" rtl="0">
              <a:spcBef>
                <a:spcPts val="0"/>
              </a:spcBef>
              <a:spcAft>
                <a:spcPts val="0"/>
              </a:spcAft>
            </a:pPr>
            <a:r>
              <a:rPr lang="en-US" sz="1200" b="0" i="0" dirty="0">
                <a:solidFill>
                  <a:srgbClr val="1D2228"/>
                </a:solidFill>
                <a:effectLst/>
              </a:rPr>
              <a:t>Color-yellow and brown</a:t>
            </a:r>
          </a:p>
          <a:p>
            <a:pPr algn="l" rtl="0">
              <a:spcBef>
                <a:spcPts val="0"/>
              </a:spcBef>
              <a:spcAft>
                <a:spcPts val="0"/>
              </a:spcAft>
            </a:pPr>
            <a:r>
              <a:rPr lang="en-US" sz="1200" b="0" i="0" dirty="0">
                <a:solidFill>
                  <a:srgbClr val="1D2228"/>
                </a:solidFill>
                <a:effectLst/>
              </a:rPr>
              <a:t>Numbers-5,6</a:t>
            </a:r>
          </a:p>
          <a:p>
            <a:endParaRPr lang="en-US" dirty="0"/>
          </a:p>
        </p:txBody>
      </p:sp>
      <p:sp>
        <p:nvSpPr>
          <p:cNvPr id="4" name="TextBox 3">
            <a:extLst>
              <a:ext uri="{FF2B5EF4-FFF2-40B4-BE49-F238E27FC236}">
                <a16:creationId xmlns:a16="http://schemas.microsoft.com/office/drawing/2014/main" id="{25E4CEBD-B4DF-4C80-A091-9B74C25F4379}"/>
              </a:ext>
            </a:extLst>
          </p:cNvPr>
          <p:cNvSpPr txBox="1"/>
          <p:nvPr/>
        </p:nvSpPr>
        <p:spPr>
          <a:xfrm>
            <a:off x="3926048" y="2432807"/>
            <a:ext cx="2634143" cy="4247317"/>
          </a:xfrm>
          <a:prstGeom prst="rect">
            <a:avLst/>
          </a:prstGeom>
          <a:noFill/>
        </p:spPr>
        <p:txBody>
          <a:bodyPr wrap="square" rtlCol="0">
            <a:spAutoFit/>
          </a:bodyPr>
          <a:lstStyle/>
          <a:p>
            <a:pPr algn="l" rtl="0">
              <a:spcBef>
                <a:spcPts val="0"/>
              </a:spcBef>
              <a:spcAft>
                <a:spcPts val="0"/>
              </a:spcAft>
            </a:pPr>
            <a:r>
              <a:rPr lang="en-US" sz="1200" b="1" i="0" dirty="0">
                <a:solidFill>
                  <a:srgbClr val="1D2228"/>
                </a:solidFill>
                <a:effectLst/>
              </a:rPr>
              <a:t>December</a:t>
            </a:r>
            <a:r>
              <a:rPr lang="en-US" sz="1200" b="0" i="0" dirty="0">
                <a:solidFill>
                  <a:srgbClr val="1D2228"/>
                </a:solidFill>
                <a:effectLst/>
              </a:rPr>
              <a:t>-Gingerbread Men</a:t>
            </a:r>
          </a:p>
          <a:p>
            <a:pPr algn="l" rtl="0">
              <a:spcBef>
                <a:spcPts val="0"/>
              </a:spcBef>
              <a:spcAft>
                <a:spcPts val="0"/>
              </a:spcAft>
            </a:pPr>
            <a:r>
              <a:rPr lang="en-US" sz="1200" b="0" i="0" dirty="0">
                <a:solidFill>
                  <a:srgbClr val="1D2228"/>
                </a:solidFill>
                <a:effectLst/>
              </a:rPr>
              <a:t>5 Senses</a:t>
            </a:r>
            <a:r>
              <a:rPr lang="en-US" sz="1200" dirty="0">
                <a:solidFill>
                  <a:srgbClr val="1D2228"/>
                </a:solidFill>
              </a:rPr>
              <a:t>/</a:t>
            </a:r>
            <a:r>
              <a:rPr lang="en-US" sz="1200" b="0" i="0" dirty="0">
                <a:solidFill>
                  <a:srgbClr val="1D2228"/>
                </a:solidFill>
                <a:effectLst/>
              </a:rPr>
              <a:t>Christmas/Hanukkah</a:t>
            </a:r>
          </a:p>
          <a:p>
            <a:pPr algn="l" rtl="0">
              <a:spcBef>
                <a:spcPts val="0"/>
              </a:spcBef>
              <a:spcAft>
                <a:spcPts val="0"/>
              </a:spcAft>
            </a:pPr>
            <a:r>
              <a:rPr lang="en-US" sz="1200" b="0" i="0" dirty="0">
                <a:solidFill>
                  <a:srgbClr val="1D2228"/>
                </a:solidFill>
                <a:effectLst/>
              </a:rPr>
              <a:t>Letters-G,C</a:t>
            </a:r>
          </a:p>
          <a:p>
            <a:pPr algn="l" rtl="0">
              <a:spcBef>
                <a:spcPts val="0"/>
              </a:spcBef>
              <a:spcAft>
                <a:spcPts val="0"/>
              </a:spcAft>
            </a:pPr>
            <a:r>
              <a:rPr lang="en-US" sz="1200" b="0" i="0" dirty="0">
                <a:solidFill>
                  <a:srgbClr val="1D2228"/>
                </a:solidFill>
                <a:effectLst/>
              </a:rPr>
              <a:t>Shape-star</a:t>
            </a:r>
          </a:p>
          <a:p>
            <a:pPr algn="l" rtl="0">
              <a:spcBef>
                <a:spcPts val="0"/>
              </a:spcBef>
              <a:spcAft>
                <a:spcPts val="0"/>
              </a:spcAft>
            </a:pPr>
            <a:r>
              <a:rPr lang="en-US" sz="1200" b="0" i="0" dirty="0">
                <a:solidFill>
                  <a:srgbClr val="1D2228"/>
                </a:solidFill>
                <a:effectLst/>
              </a:rPr>
              <a:t>Colors-gold and silver</a:t>
            </a:r>
          </a:p>
          <a:p>
            <a:pPr algn="l" rtl="0">
              <a:spcBef>
                <a:spcPts val="0"/>
              </a:spcBef>
              <a:spcAft>
                <a:spcPts val="0"/>
              </a:spcAft>
            </a:pPr>
            <a:r>
              <a:rPr lang="en-US" sz="1200" b="0" i="0" dirty="0">
                <a:solidFill>
                  <a:srgbClr val="1D2228"/>
                </a:solidFill>
                <a:effectLst/>
              </a:rPr>
              <a:t>Numbers-7,8</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January</a:t>
            </a:r>
            <a:r>
              <a:rPr lang="en-US" sz="1200" b="0" i="0" dirty="0">
                <a:solidFill>
                  <a:srgbClr val="1D2228"/>
                </a:solidFill>
                <a:effectLst/>
              </a:rPr>
              <a:t>-Winter (Snow &amp; Ice)</a:t>
            </a:r>
            <a:r>
              <a:rPr lang="en-US" sz="1200" dirty="0">
                <a:solidFill>
                  <a:srgbClr val="1D2228"/>
                </a:solidFill>
              </a:rPr>
              <a:t>/</a:t>
            </a:r>
            <a:r>
              <a:rPr lang="en-US" sz="1200" b="0" i="0" dirty="0">
                <a:solidFill>
                  <a:srgbClr val="1D2228"/>
                </a:solidFill>
                <a:effectLst/>
              </a:rPr>
              <a:t>Animals in Winter</a:t>
            </a:r>
            <a:r>
              <a:rPr lang="en-US" sz="1200" dirty="0">
                <a:solidFill>
                  <a:srgbClr val="1D2228"/>
                </a:solidFill>
              </a:rPr>
              <a:t>/</a:t>
            </a:r>
            <a:r>
              <a:rPr lang="en-US" sz="1200" b="0" i="0" dirty="0">
                <a:solidFill>
                  <a:srgbClr val="1D2228"/>
                </a:solidFill>
                <a:effectLst/>
              </a:rPr>
              <a:t>Penguins/Polar Animals</a:t>
            </a:r>
          </a:p>
          <a:p>
            <a:pPr algn="l" rtl="0">
              <a:spcBef>
                <a:spcPts val="0"/>
              </a:spcBef>
              <a:spcAft>
                <a:spcPts val="0"/>
              </a:spcAft>
            </a:pPr>
            <a:r>
              <a:rPr lang="en-US" sz="1200" b="0" i="0" dirty="0">
                <a:solidFill>
                  <a:srgbClr val="1D2228"/>
                </a:solidFill>
                <a:effectLst/>
              </a:rPr>
              <a:t>Letters- I,Q,J</a:t>
            </a:r>
          </a:p>
          <a:p>
            <a:pPr algn="l" rtl="0">
              <a:spcBef>
                <a:spcPts val="0"/>
              </a:spcBef>
              <a:spcAft>
                <a:spcPts val="0"/>
              </a:spcAft>
            </a:pPr>
            <a:r>
              <a:rPr lang="en-US" sz="1200" b="0" i="0" dirty="0">
                <a:solidFill>
                  <a:srgbClr val="1D2228"/>
                </a:solidFill>
                <a:effectLst/>
              </a:rPr>
              <a:t>Shape-Square</a:t>
            </a:r>
          </a:p>
          <a:p>
            <a:pPr algn="l" rtl="0">
              <a:spcBef>
                <a:spcPts val="0"/>
              </a:spcBef>
              <a:spcAft>
                <a:spcPts val="0"/>
              </a:spcAft>
            </a:pPr>
            <a:r>
              <a:rPr lang="en-US" sz="1200" b="0" i="0" dirty="0">
                <a:solidFill>
                  <a:srgbClr val="1D2228"/>
                </a:solidFill>
                <a:effectLst/>
              </a:rPr>
              <a:t>Colors-black and white</a:t>
            </a:r>
          </a:p>
          <a:p>
            <a:pPr algn="l" rtl="0">
              <a:spcBef>
                <a:spcPts val="0"/>
              </a:spcBef>
              <a:spcAft>
                <a:spcPts val="0"/>
              </a:spcAft>
            </a:pPr>
            <a:r>
              <a:rPr lang="en-US" sz="1200" b="0" i="0" dirty="0">
                <a:solidFill>
                  <a:srgbClr val="1D2228"/>
                </a:solidFill>
                <a:effectLst/>
              </a:rPr>
              <a:t>Numbers-9,10</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February-</a:t>
            </a:r>
            <a:r>
              <a:rPr lang="en-US" sz="1200" b="0" i="0" dirty="0">
                <a:solidFill>
                  <a:srgbClr val="1D2228"/>
                </a:solidFill>
                <a:effectLst/>
              </a:rPr>
              <a:t>Shadows/Valentine’s Day/Bears</a:t>
            </a:r>
          </a:p>
          <a:p>
            <a:pPr algn="l" rtl="0">
              <a:spcBef>
                <a:spcPts val="0"/>
              </a:spcBef>
              <a:spcAft>
                <a:spcPts val="0"/>
              </a:spcAft>
            </a:pPr>
            <a:r>
              <a:rPr lang="en-US" sz="1200" b="0" i="0" dirty="0">
                <a:solidFill>
                  <a:srgbClr val="1D2228"/>
                </a:solidFill>
                <a:effectLst/>
              </a:rPr>
              <a:t>Letters-V, X, N</a:t>
            </a:r>
          </a:p>
          <a:p>
            <a:pPr algn="l" rtl="0">
              <a:spcBef>
                <a:spcPts val="0"/>
              </a:spcBef>
              <a:spcAft>
                <a:spcPts val="0"/>
              </a:spcAft>
            </a:pPr>
            <a:r>
              <a:rPr lang="en-US" sz="1200" b="0" i="0" dirty="0">
                <a:solidFill>
                  <a:srgbClr val="1D2228"/>
                </a:solidFill>
                <a:effectLst/>
              </a:rPr>
              <a:t>Shapes-Heart </a:t>
            </a:r>
          </a:p>
          <a:p>
            <a:pPr algn="l" rtl="0">
              <a:spcBef>
                <a:spcPts val="0"/>
              </a:spcBef>
              <a:spcAft>
                <a:spcPts val="0"/>
              </a:spcAft>
            </a:pPr>
            <a:r>
              <a:rPr lang="en-US" sz="1200" b="0" i="0" dirty="0">
                <a:solidFill>
                  <a:srgbClr val="1D2228"/>
                </a:solidFill>
                <a:effectLst/>
              </a:rPr>
              <a:t>Color-Pink</a:t>
            </a:r>
          </a:p>
          <a:p>
            <a:pPr algn="l" rtl="0">
              <a:spcBef>
                <a:spcPts val="0"/>
              </a:spcBef>
              <a:spcAft>
                <a:spcPts val="0"/>
              </a:spcAft>
            </a:pPr>
            <a:r>
              <a:rPr lang="en-US" sz="1200" b="0" i="0" dirty="0">
                <a:solidFill>
                  <a:srgbClr val="1D2228"/>
                </a:solidFill>
                <a:effectLst/>
              </a:rPr>
              <a:t>Numbers-11, 12</a:t>
            </a:r>
          </a:p>
          <a:p>
            <a:pPr algn="l" rtl="0">
              <a:spcBef>
                <a:spcPts val="0"/>
              </a:spcBef>
              <a:spcAft>
                <a:spcPts val="0"/>
              </a:spcAft>
            </a:pPr>
            <a:endParaRPr lang="en-US" sz="1200" b="0" i="0" dirty="0">
              <a:solidFill>
                <a:srgbClr val="1D2228"/>
              </a:solidFill>
              <a:effectLst/>
              <a:latin typeface="Helvetica Neue"/>
            </a:endParaRPr>
          </a:p>
          <a:p>
            <a:endParaRPr lang="en-US" dirty="0"/>
          </a:p>
        </p:txBody>
      </p:sp>
      <p:sp>
        <p:nvSpPr>
          <p:cNvPr id="5" name="TextBox 4">
            <a:extLst>
              <a:ext uri="{FF2B5EF4-FFF2-40B4-BE49-F238E27FC236}">
                <a16:creationId xmlns:a16="http://schemas.microsoft.com/office/drawing/2014/main" id="{26936837-75E0-4E89-9552-1D3771521328}"/>
              </a:ext>
            </a:extLst>
          </p:cNvPr>
          <p:cNvSpPr txBox="1"/>
          <p:nvPr/>
        </p:nvSpPr>
        <p:spPr>
          <a:xfrm>
            <a:off x="6503566" y="2432807"/>
            <a:ext cx="2548156" cy="4431983"/>
          </a:xfrm>
          <a:prstGeom prst="rect">
            <a:avLst/>
          </a:prstGeom>
          <a:noFill/>
        </p:spPr>
        <p:txBody>
          <a:bodyPr wrap="square" rtlCol="0">
            <a:spAutoFit/>
          </a:bodyPr>
          <a:lstStyle/>
          <a:p>
            <a:pPr algn="l" rtl="0">
              <a:spcBef>
                <a:spcPts val="0"/>
              </a:spcBef>
              <a:spcAft>
                <a:spcPts val="0"/>
              </a:spcAft>
            </a:pPr>
            <a:r>
              <a:rPr lang="en-US" sz="1200" b="1" i="0" dirty="0">
                <a:solidFill>
                  <a:srgbClr val="1D2228"/>
                </a:solidFill>
                <a:effectLst/>
              </a:rPr>
              <a:t>March</a:t>
            </a:r>
            <a:r>
              <a:rPr lang="en-US" sz="1200" b="0" i="0" dirty="0">
                <a:solidFill>
                  <a:srgbClr val="1D2228"/>
                </a:solidFill>
                <a:effectLst/>
              </a:rPr>
              <a:t>-Weather(Lions &amp; Lambs)</a:t>
            </a:r>
            <a:r>
              <a:rPr lang="en-US" sz="1200" dirty="0">
                <a:solidFill>
                  <a:srgbClr val="1D2228"/>
                </a:solidFill>
              </a:rPr>
              <a:t>/</a:t>
            </a:r>
            <a:r>
              <a:rPr lang="en-US" sz="1200" b="0" i="0" dirty="0">
                <a:solidFill>
                  <a:srgbClr val="1D2228"/>
                </a:solidFill>
                <a:effectLst/>
              </a:rPr>
              <a:t>St. Patrick’s Day</a:t>
            </a:r>
            <a:r>
              <a:rPr lang="en-US" sz="1200" dirty="0">
                <a:solidFill>
                  <a:srgbClr val="1D2228"/>
                </a:solidFill>
              </a:rPr>
              <a:t>/</a:t>
            </a:r>
            <a:r>
              <a:rPr lang="en-US" sz="1200" b="0" i="0" dirty="0">
                <a:solidFill>
                  <a:srgbClr val="1D2228"/>
                </a:solidFill>
                <a:effectLst/>
              </a:rPr>
              <a:t>Spring/Dr. Seuss author study</a:t>
            </a:r>
          </a:p>
          <a:p>
            <a:pPr algn="l" rtl="0">
              <a:spcBef>
                <a:spcPts val="0"/>
              </a:spcBef>
              <a:spcAft>
                <a:spcPts val="0"/>
              </a:spcAft>
            </a:pPr>
            <a:r>
              <a:rPr lang="en-US" sz="1200" b="0" i="0" dirty="0">
                <a:solidFill>
                  <a:srgbClr val="1D2228"/>
                </a:solidFill>
                <a:effectLst/>
              </a:rPr>
              <a:t>Letters-U,K,W</a:t>
            </a:r>
          </a:p>
          <a:p>
            <a:pPr algn="l" rtl="0">
              <a:spcBef>
                <a:spcPts val="0"/>
              </a:spcBef>
              <a:spcAft>
                <a:spcPts val="0"/>
              </a:spcAft>
            </a:pPr>
            <a:r>
              <a:rPr lang="en-US" sz="1200" b="0" i="0" dirty="0">
                <a:solidFill>
                  <a:srgbClr val="1D2228"/>
                </a:solidFill>
                <a:effectLst/>
              </a:rPr>
              <a:t>Shape-rhombus</a:t>
            </a:r>
          </a:p>
          <a:p>
            <a:pPr algn="l" rtl="0">
              <a:spcBef>
                <a:spcPts val="0"/>
              </a:spcBef>
              <a:spcAft>
                <a:spcPts val="0"/>
              </a:spcAft>
            </a:pPr>
            <a:r>
              <a:rPr lang="en-US" sz="1200" b="0" i="0" dirty="0">
                <a:solidFill>
                  <a:srgbClr val="1D2228"/>
                </a:solidFill>
                <a:effectLst/>
              </a:rPr>
              <a:t>Color-green</a:t>
            </a:r>
          </a:p>
          <a:p>
            <a:pPr algn="l" rtl="0">
              <a:spcBef>
                <a:spcPts val="0"/>
              </a:spcBef>
              <a:spcAft>
                <a:spcPts val="0"/>
              </a:spcAft>
            </a:pPr>
            <a:r>
              <a:rPr lang="en-US" sz="1200" b="0" i="0" dirty="0">
                <a:solidFill>
                  <a:srgbClr val="1D2228"/>
                </a:solidFill>
                <a:effectLst/>
              </a:rPr>
              <a:t>Numbers-13, 14</a:t>
            </a:r>
          </a:p>
          <a:p>
            <a:pPr algn="l" rtl="0">
              <a:spcBef>
                <a:spcPts val="0"/>
              </a:spcBef>
              <a:spcAft>
                <a:spcPts val="0"/>
              </a:spcAft>
            </a:pPr>
            <a:endParaRPr lang="en-US" sz="1200" dirty="0">
              <a:solidFill>
                <a:srgbClr val="1D2228"/>
              </a:solidFill>
            </a:endParaRPr>
          </a:p>
          <a:p>
            <a:pPr algn="l" rtl="0">
              <a:spcBef>
                <a:spcPts val="0"/>
              </a:spcBef>
              <a:spcAft>
                <a:spcPts val="0"/>
              </a:spcAft>
            </a:pPr>
            <a:r>
              <a:rPr lang="en-US" sz="1200" b="1" i="0" dirty="0">
                <a:solidFill>
                  <a:srgbClr val="1D2228"/>
                </a:solidFill>
                <a:effectLst/>
              </a:rPr>
              <a:t>April</a:t>
            </a:r>
            <a:r>
              <a:rPr lang="en-US" sz="1200" b="0" i="0" dirty="0">
                <a:solidFill>
                  <a:srgbClr val="1D2228"/>
                </a:solidFill>
                <a:effectLst/>
              </a:rPr>
              <a:t>-Easter/Eggs</a:t>
            </a:r>
            <a:r>
              <a:rPr lang="en-US" sz="1200" dirty="0">
                <a:solidFill>
                  <a:srgbClr val="1D2228"/>
                </a:solidFill>
              </a:rPr>
              <a:t>/</a:t>
            </a:r>
            <a:r>
              <a:rPr lang="en-US" sz="1200" b="0" i="0" dirty="0">
                <a:solidFill>
                  <a:srgbClr val="1D2228"/>
                </a:solidFill>
                <a:effectLst/>
              </a:rPr>
              <a:t>Reduce, Reuse, Recycle</a:t>
            </a:r>
            <a:r>
              <a:rPr lang="en-US" sz="1200" dirty="0">
                <a:solidFill>
                  <a:srgbClr val="1D2228"/>
                </a:solidFill>
              </a:rPr>
              <a:t>/</a:t>
            </a:r>
            <a:r>
              <a:rPr lang="en-US" sz="1200" b="0" i="0" dirty="0">
                <a:solidFill>
                  <a:srgbClr val="1D2228"/>
                </a:solidFill>
                <a:effectLst/>
              </a:rPr>
              <a:t>Trees part 2; Space</a:t>
            </a:r>
          </a:p>
          <a:p>
            <a:pPr algn="l" rtl="0">
              <a:spcBef>
                <a:spcPts val="0"/>
              </a:spcBef>
              <a:spcAft>
                <a:spcPts val="0"/>
              </a:spcAft>
            </a:pPr>
            <a:r>
              <a:rPr lang="en-US" sz="1200" b="0" i="0" dirty="0">
                <a:solidFill>
                  <a:srgbClr val="1D2228"/>
                </a:solidFill>
                <a:effectLst/>
              </a:rPr>
              <a:t>Letters-E,O,R</a:t>
            </a:r>
          </a:p>
          <a:p>
            <a:pPr algn="l" rtl="0">
              <a:spcBef>
                <a:spcPts val="0"/>
              </a:spcBef>
              <a:spcAft>
                <a:spcPts val="0"/>
              </a:spcAft>
            </a:pPr>
            <a:r>
              <a:rPr lang="en-US" sz="1200" b="0" i="0" dirty="0">
                <a:solidFill>
                  <a:srgbClr val="1D2228"/>
                </a:solidFill>
                <a:effectLst/>
              </a:rPr>
              <a:t>Shapes-oval, octagon</a:t>
            </a:r>
          </a:p>
          <a:p>
            <a:pPr algn="l" rtl="0">
              <a:spcBef>
                <a:spcPts val="0"/>
              </a:spcBef>
              <a:spcAft>
                <a:spcPts val="0"/>
              </a:spcAft>
            </a:pPr>
            <a:r>
              <a:rPr lang="en-US" sz="1200" b="0" i="0" dirty="0">
                <a:solidFill>
                  <a:srgbClr val="1D2228"/>
                </a:solidFill>
                <a:effectLst/>
              </a:rPr>
              <a:t>Color-blue</a:t>
            </a:r>
          </a:p>
          <a:p>
            <a:pPr algn="l" rtl="0">
              <a:spcBef>
                <a:spcPts val="0"/>
              </a:spcBef>
              <a:spcAft>
                <a:spcPts val="0"/>
              </a:spcAft>
            </a:pPr>
            <a:r>
              <a:rPr lang="en-US" sz="1200" b="0" i="0" dirty="0">
                <a:solidFill>
                  <a:srgbClr val="1D2228"/>
                </a:solidFill>
                <a:effectLst/>
              </a:rPr>
              <a:t>Numbers-15,16</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May- </a:t>
            </a:r>
            <a:r>
              <a:rPr lang="en-US" sz="1200" b="0" i="0" dirty="0">
                <a:solidFill>
                  <a:srgbClr val="1D2228"/>
                </a:solidFill>
                <a:effectLst/>
              </a:rPr>
              <a:t>Mother’s Day/Flowers/Frog and Butterfly Life Cycle</a:t>
            </a:r>
            <a:r>
              <a:rPr lang="en-US" sz="1200" dirty="0">
                <a:solidFill>
                  <a:srgbClr val="1D2228"/>
                </a:solidFill>
              </a:rPr>
              <a:t>/</a:t>
            </a:r>
            <a:r>
              <a:rPr lang="en-US" sz="1200" b="0" i="0" dirty="0">
                <a:solidFill>
                  <a:srgbClr val="1D2228"/>
                </a:solidFill>
                <a:effectLst/>
              </a:rPr>
              <a:t>Zoo/Ocean </a:t>
            </a:r>
          </a:p>
          <a:p>
            <a:pPr algn="l" rtl="0">
              <a:spcBef>
                <a:spcPts val="0"/>
              </a:spcBef>
              <a:spcAft>
                <a:spcPts val="0"/>
              </a:spcAft>
            </a:pPr>
            <a:r>
              <a:rPr lang="en-US" sz="1200" b="0" i="0" dirty="0">
                <a:solidFill>
                  <a:srgbClr val="1D2228"/>
                </a:solidFill>
                <a:effectLst/>
              </a:rPr>
              <a:t>Letters-Z, X</a:t>
            </a:r>
          </a:p>
          <a:p>
            <a:pPr algn="l" rtl="0">
              <a:spcBef>
                <a:spcPts val="0"/>
              </a:spcBef>
              <a:spcAft>
                <a:spcPts val="0"/>
              </a:spcAft>
            </a:pPr>
            <a:r>
              <a:rPr lang="en-US" sz="1200" b="0" i="0" dirty="0">
                <a:solidFill>
                  <a:srgbClr val="1D2228"/>
                </a:solidFill>
                <a:effectLst/>
              </a:rPr>
              <a:t>Shape-pentagon</a:t>
            </a:r>
          </a:p>
          <a:p>
            <a:pPr algn="l" rtl="0">
              <a:spcBef>
                <a:spcPts val="0"/>
              </a:spcBef>
              <a:spcAft>
                <a:spcPts val="0"/>
              </a:spcAft>
            </a:pPr>
            <a:r>
              <a:rPr lang="en-US" sz="1200" b="0" i="0" dirty="0">
                <a:solidFill>
                  <a:srgbClr val="1D2228"/>
                </a:solidFill>
                <a:effectLst/>
              </a:rPr>
              <a:t>Color-purple</a:t>
            </a:r>
          </a:p>
          <a:p>
            <a:pPr algn="l" rtl="0">
              <a:spcBef>
                <a:spcPts val="0"/>
              </a:spcBef>
              <a:spcAft>
                <a:spcPts val="0"/>
              </a:spcAft>
            </a:pPr>
            <a:r>
              <a:rPr lang="en-US" sz="1200" b="0" i="0" dirty="0">
                <a:solidFill>
                  <a:srgbClr val="1D2228"/>
                </a:solidFill>
                <a:effectLst/>
              </a:rPr>
              <a:t>Numbers-17, 18</a:t>
            </a:r>
          </a:p>
          <a:p>
            <a:pPr algn="l" rtl="0">
              <a:spcBef>
                <a:spcPts val="0"/>
              </a:spcBef>
              <a:spcAft>
                <a:spcPts val="0"/>
              </a:spcAft>
            </a:pPr>
            <a:endParaRPr lang="en-US" sz="1200" b="0" i="0" dirty="0">
              <a:solidFill>
                <a:srgbClr val="1D2228"/>
              </a:solidFill>
              <a:effectLst/>
            </a:endParaRPr>
          </a:p>
          <a:p>
            <a:endParaRPr lang="en-US" dirty="0"/>
          </a:p>
        </p:txBody>
      </p:sp>
      <p:sp>
        <p:nvSpPr>
          <p:cNvPr id="7" name="TextBox 6">
            <a:extLst>
              <a:ext uri="{FF2B5EF4-FFF2-40B4-BE49-F238E27FC236}">
                <a16:creationId xmlns:a16="http://schemas.microsoft.com/office/drawing/2014/main" id="{5395AEDC-B244-496A-8A2E-D05689367F59}"/>
              </a:ext>
            </a:extLst>
          </p:cNvPr>
          <p:cNvSpPr txBox="1"/>
          <p:nvPr/>
        </p:nvSpPr>
        <p:spPr>
          <a:xfrm>
            <a:off x="9051722" y="2432807"/>
            <a:ext cx="1848373" cy="2123658"/>
          </a:xfrm>
          <a:prstGeom prst="rect">
            <a:avLst/>
          </a:prstGeom>
          <a:noFill/>
        </p:spPr>
        <p:txBody>
          <a:bodyPr wrap="square" rtlCol="0">
            <a:spAutoFit/>
          </a:bodyPr>
          <a:lstStyle/>
          <a:p>
            <a:pPr algn="l" rtl="0">
              <a:spcBef>
                <a:spcPts val="0"/>
              </a:spcBef>
              <a:spcAft>
                <a:spcPts val="0"/>
              </a:spcAft>
            </a:pPr>
            <a:r>
              <a:rPr lang="en-US" sz="1200" b="1" i="0" dirty="0">
                <a:solidFill>
                  <a:srgbClr val="1D2228"/>
                </a:solidFill>
                <a:effectLst/>
              </a:rPr>
              <a:t>June</a:t>
            </a:r>
            <a:r>
              <a:rPr lang="en-US" sz="1200" b="0" i="0" dirty="0">
                <a:solidFill>
                  <a:srgbClr val="1D2228"/>
                </a:solidFill>
                <a:effectLst/>
              </a:rPr>
              <a:t>- Balls</a:t>
            </a:r>
            <a:r>
              <a:rPr lang="en-US" sz="1200" dirty="0">
                <a:solidFill>
                  <a:srgbClr val="1D2228"/>
                </a:solidFill>
              </a:rPr>
              <a:t>/</a:t>
            </a:r>
            <a:r>
              <a:rPr lang="en-US" sz="1200" b="0" i="0" dirty="0">
                <a:solidFill>
                  <a:srgbClr val="1D2228"/>
                </a:solidFill>
                <a:effectLst/>
              </a:rPr>
              <a:t>Father’s Day/Summer</a:t>
            </a:r>
            <a:r>
              <a:rPr lang="en-US" sz="1200" dirty="0">
                <a:solidFill>
                  <a:srgbClr val="1D2228"/>
                </a:solidFill>
              </a:rPr>
              <a:t>/</a:t>
            </a:r>
            <a:r>
              <a:rPr lang="en-US" sz="1200" b="0" i="0" dirty="0">
                <a:solidFill>
                  <a:srgbClr val="1D2228"/>
                </a:solidFill>
                <a:effectLst/>
              </a:rPr>
              <a:t>Kindergarten</a:t>
            </a:r>
          </a:p>
          <a:p>
            <a:pPr algn="l" rtl="0">
              <a:spcBef>
                <a:spcPts val="0"/>
              </a:spcBef>
              <a:spcAft>
                <a:spcPts val="0"/>
              </a:spcAft>
            </a:pPr>
            <a:r>
              <a:rPr lang="en-US" sz="1200" b="0" i="0" dirty="0">
                <a:solidFill>
                  <a:srgbClr val="1D2228"/>
                </a:solidFill>
                <a:effectLst/>
              </a:rPr>
              <a:t>Letters-Review of all letters</a:t>
            </a:r>
          </a:p>
          <a:p>
            <a:pPr algn="l" rtl="0">
              <a:spcBef>
                <a:spcPts val="0"/>
              </a:spcBef>
              <a:spcAft>
                <a:spcPts val="0"/>
              </a:spcAft>
            </a:pPr>
            <a:r>
              <a:rPr lang="en-US" sz="1200" b="0" i="0" dirty="0">
                <a:solidFill>
                  <a:srgbClr val="1D2228"/>
                </a:solidFill>
                <a:effectLst/>
              </a:rPr>
              <a:t>Shape-Review</a:t>
            </a:r>
          </a:p>
          <a:p>
            <a:pPr algn="l" rtl="0">
              <a:spcBef>
                <a:spcPts val="0"/>
              </a:spcBef>
              <a:spcAft>
                <a:spcPts val="0"/>
              </a:spcAft>
            </a:pPr>
            <a:r>
              <a:rPr lang="en-US" sz="1200" b="0" i="0" dirty="0">
                <a:solidFill>
                  <a:srgbClr val="1D2228"/>
                </a:solidFill>
                <a:effectLst/>
              </a:rPr>
              <a:t>Color-gray</a:t>
            </a:r>
          </a:p>
          <a:p>
            <a:pPr algn="l" rtl="0">
              <a:spcBef>
                <a:spcPts val="0"/>
              </a:spcBef>
              <a:spcAft>
                <a:spcPts val="0"/>
              </a:spcAft>
            </a:pPr>
            <a:r>
              <a:rPr lang="en-US" sz="1200" b="0" i="0" dirty="0">
                <a:solidFill>
                  <a:srgbClr val="1D2228"/>
                </a:solidFill>
                <a:effectLst/>
              </a:rPr>
              <a:t>Numbers-19,20</a:t>
            </a:r>
          </a:p>
          <a:p>
            <a:br>
              <a:rPr lang="en-US" dirty="0"/>
            </a:br>
            <a:endParaRPr lang="en-US" dirty="0"/>
          </a:p>
        </p:txBody>
      </p:sp>
    </p:spTree>
    <p:extLst>
      <p:ext uri="{BB962C8B-B14F-4D97-AF65-F5344CB8AC3E}">
        <p14:creationId xmlns:p14="http://schemas.microsoft.com/office/powerpoint/2010/main" val="649229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7AF83-72E9-44E4-B411-AEDB720AC81F}"/>
              </a:ext>
            </a:extLst>
          </p:cNvPr>
          <p:cNvSpPr>
            <a:spLocks noGrp="1"/>
          </p:cNvSpPr>
          <p:nvPr>
            <p:ph type="title"/>
          </p:nvPr>
        </p:nvSpPr>
        <p:spPr>
          <a:xfrm>
            <a:off x="4389119" y="342646"/>
            <a:ext cx="6857999" cy="653547"/>
          </a:xfrm>
        </p:spPr>
        <p:txBody>
          <a:bodyPr/>
          <a:lstStyle/>
          <a:p>
            <a:r>
              <a:rPr lang="en-US" b="1"/>
              <a:t>Half Day UPK Schedule</a:t>
            </a:r>
            <a:endParaRPr lang="en-US" b="1" dirty="0"/>
          </a:p>
        </p:txBody>
      </p:sp>
      <p:sp>
        <p:nvSpPr>
          <p:cNvPr id="3" name="Text Placeholder 2">
            <a:extLst>
              <a:ext uri="{FF2B5EF4-FFF2-40B4-BE49-F238E27FC236}">
                <a16:creationId xmlns:a16="http://schemas.microsoft.com/office/drawing/2014/main" id="{7175D149-B72D-4FAA-95CE-7624AEB1F784}"/>
              </a:ext>
            </a:extLst>
          </p:cNvPr>
          <p:cNvSpPr>
            <a:spLocks noGrp="1"/>
          </p:cNvSpPr>
          <p:nvPr>
            <p:ph type="body" sz="quarter" idx="11"/>
          </p:nvPr>
        </p:nvSpPr>
        <p:spPr>
          <a:xfrm>
            <a:off x="4389119" y="1124126"/>
            <a:ext cx="7439357" cy="5595456"/>
          </a:xfrm>
        </p:spPr>
        <p:txBody>
          <a:bodyPr>
            <a:normAutofit fontScale="70000" lnSpcReduction="20000"/>
          </a:bodyPr>
          <a:lstStyle/>
          <a:p>
            <a:pPr algn="l" rtl="0">
              <a:spcBef>
                <a:spcPts val="0"/>
              </a:spcBef>
              <a:spcAft>
                <a:spcPts val="0"/>
              </a:spcAft>
            </a:pPr>
            <a:r>
              <a:rPr lang="en-US" sz="2900" b="1" i="0" dirty="0">
                <a:solidFill>
                  <a:srgbClr val="1D2228"/>
                </a:solidFill>
                <a:effectLst/>
              </a:rPr>
              <a:t>AM Class </a:t>
            </a:r>
            <a:r>
              <a:rPr lang="en-US" sz="2900" b="0" i="0" dirty="0">
                <a:solidFill>
                  <a:srgbClr val="1D2228"/>
                </a:solidFill>
                <a:effectLst/>
              </a:rPr>
              <a:t>    </a:t>
            </a:r>
          </a:p>
          <a:p>
            <a:pPr algn="l" rtl="0">
              <a:spcBef>
                <a:spcPts val="0"/>
              </a:spcBef>
              <a:spcAft>
                <a:spcPts val="0"/>
              </a:spcAft>
            </a:pPr>
            <a:br>
              <a:rPr lang="en-US" dirty="0"/>
            </a:br>
            <a:r>
              <a:rPr lang="en-US" sz="1800" b="1" i="0" dirty="0">
                <a:solidFill>
                  <a:srgbClr val="000000"/>
                </a:solidFill>
                <a:effectLst/>
                <a:latin typeface="Sans sans-serif"/>
              </a:rPr>
              <a:t>9:00-9:10</a:t>
            </a:r>
            <a:r>
              <a:rPr lang="en-US" sz="1800" b="0" i="0" dirty="0">
                <a:solidFill>
                  <a:srgbClr val="000000"/>
                </a:solidFill>
                <a:effectLst/>
                <a:latin typeface="Sans sans-serif"/>
              </a:rPr>
              <a:t> Arrival, question of the day</a:t>
            </a:r>
            <a:endParaRPr lang="en-US"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9:10-9:40 </a:t>
            </a:r>
            <a:r>
              <a:rPr lang="en-US" sz="1800" b="0" i="0" dirty="0">
                <a:solidFill>
                  <a:srgbClr val="000000"/>
                </a:solidFill>
                <a:effectLst/>
                <a:latin typeface="Sans sans-serif"/>
              </a:rPr>
              <a:t>Circle Time -This includes intro of thematic unit, letter, number, shape and color mini-lesson, calendar, weather, movement, songs</a:t>
            </a:r>
            <a:endParaRPr lang="en-US"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9:40-10:10</a:t>
            </a:r>
            <a:r>
              <a:rPr lang="en-US" sz="1800" b="0" i="0" dirty="0">
                <a:solidFill>
                  <a:srgbClr val="000000"/>
                </a:solidFill>
                <a:effectLst/>
                <a:latin typeface="Sans sans-serif"/>
              </a:rPr>
              <a:t> Outside Playtime</a:t>
            </a:r>
            <a:endParaRPr lang="en-US" b="0" i="0" dirty="0">
              <a:solidFill>
                <a:srgbClr val="1D2228"/>
              </a:solidFill>
              <a:effectLst/>
              <a:latin typeface="Helvetica Neue"/>
            </a:endParaRPr>
          </a:p>
          <a:p>
            <a:pPr algn="l" rtl="0">
              <a:spcBef>
                <a:spcPts val="0"/>
              </a:spcBef>
              <a:spcAft>
                <a:spcPts val="0"/>
              </a:spcAft>
            </a:pPr>
            <a:r>
              <a:rPr lang="en-US" sz="1800" b="0" i="0" dirty="0">
                <a:solidFill>
                  <a:srgbClr val="000000"/>
                </a:solidFill>
                <a:effectLst/>
                <a:latin typeface="Sans sans-serif"/>
              </a:rPr>
              <a:t>handwashing, snack outside if weather permitting.</a:t>
            </a:r>
            <a:endParaRPr lang="en-US"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10:10-10:30</a:t>
            </a:r>
            <a:r>
              <a:rPr lang="en-US" sz="1800" b="0" i="0" dirty="0">
                <a:solidFill>
                  <a:srgbClr val="000000"/>
                </a:solidFill>
                <a:effectLst/>
                <a:latin typeface="Sans sans-serif"/>
              </a:rPr>
              <a:t>  </a:t>
            </a:r>
            <a:r>
              <a:rPr lang="en-US" sz="1800" b="0" i="0" dirty="0" err="1">
                <a:solidFill>
                  <a:srgbClr val="000000"/>
                </a:solidFill>
                <a:effectLst/>
                <a:latin typeface="Sans sans-serif"/>
              </a:rPr>
              <a:t>snack,book</a:t>
            </a:r>
            <a:r>
              <a:rPr lang="en-US" sz="1800" b="0" i="0" dirty="0">
                <a:solidFill>
                  <a:srgbClr val="000000"/>
                </a:solidFill>
                <a:effectLst/>
                <a:latin typeface="Sans sans-serif"/>
              </a:rPr>
              <a:t> looking or writing </a:t>
            </a:r>
            <a:r>
              <a:rPr lang="en-US" sz="1800" b="0" i="0" dirty="0" err="1">
                <a:solidFill>
                  <a:srgbClr val="000000"/>
                </a:solidFill>
                <a:effectLst/>
                <a:latin typeface="Sans sans-serif"/>
              </a:rPr>
              <a:t>packet,Storytime</a:t>
            </a:r>
            <a:r>
              <a:rPr lang="en-US" sz="1800" b="0" i="0" dirty="0">
                <a:solidFill>
                  <a:srgbClr val="000000"/>
                </a:solidFill>
                <a:effectLst/>
                <a:latin typeface="Sans sans-serif"/>
              </a:rPr>
              <a:t>/Discussion</a:t>
            </a:r>
            <a:endParaRPr lang="en-US" b="0" i="0" dirty="0">
              <a:solidFill>
                <a:srgbClr val="1D2228"/>
              </a:solidFill>
              <a:effectLst/>
              <a:latin typeface="Helvetica Neue"/>
            </a:endParaRPr>
          </a:p>
          <a:p>
            <a:pPr algn="l" rtl="0">
              <a:spcBef>
                <a:spcPts val="0"/>
              </a:spcBef>
              <a:spcAft>
                <a:spcPts val="0"/>
              </a:spcAft>
            </a:pPr>
            <a:r>
              <a:rPr lang="en-US" sz="1800" b="0" i="0" dirty="0">
                <a:solidFill>
                  <a:srgbClr val="000000"/>
                </a:solidFill>
                <a:effectLst/>
                <a:latin typeface="Sans sans-serif"/>
              </a:rPr>
              <a:t>Directions for small group instruction.</a:t>
            </a:r>
            <a:endParaRPr lang="en-US"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10:30-11:20</a:t>
            </a:r>
            <a:r>
              <a:rPr lang="en-US" sz="1800" b="0" i="0" dirty="0">
                <a:solidFill>
                  <a:srgbClr val="000000"/>
                </a:solidFill>
                <a:effectLst/>
                <a:latin typeface="Sans sans-serif"/>
              </a:rPr>
              <a:t> Whole Group Art, Math, or Literacy activity. Then small Group Instruction/</a:t>
            </a:r>
            <a:r>
              <a:rPr lang="en-US" sz="1800" b="0" i="0" dirty="0" err="1">
                <a:solidFill>
                  <a:srgbClr val="000000"/>
                </a:solidFill>
                <a:effectLst/>
                <a:latin typeface="Sans sans-serif"/>
              </a:rPr>
              <a:t>Centers.This</a:t>
            </a:r>
            <a:r>
              <a:rPr lang="en-US" sz="1800" b="0" i="0" dirty="0">
                <a:solidFill>
                  <a:srgbClr val="000000"/>
                </a:solidFill>
                <a:effectLst/>
                <a:latin typeface="Sans sans-serif"/>
              </a:rPr>
              <a:t> will include phonics, math, science, journal writing, art projects, and fine motor activities. Centers/play areas using watercolors, playdough, </a:t>
            </a:r>
            <a:r>
              <a:rPr lang="en-US" sz="1800" b="0" i="0" dirty="0" err="1">
                <a:solidFill>
                  <a:srgbClr val="000000"/>
                </a:solidFill>
                <a:effectLst/>
                <a:latin typeface="Sans sans-serif"/>
              </a:rPr>
              <a:t>legos</a:t>
            </a:r>
            <a:r>
              <a:rPr lang="en-US" sz="1800" b="0" i="0" dirty="0">
                <a:solidFill>
                  <a:srgbClr val="000000"/>
                </a:solidFill>
                <a:effectLst/>
                <a:latin typeface="Sans sans-serif"/>
              </a:rPr>
              <a:t>, kitchen, blocks, puppets, etc. </a:t>
            </a:r>
            <a:endParaRPr lang="en-US"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11:20-11:30</a:t>
            </a:r>
            <a:r>
              <a:rPr lang="en-US" sz="1800" b="0" i="0" dirty="0">
                <a:solidFill>
                  <a:srgbClr val="000000"/>
                </a:solidFill>
                <a:effectLst/>
                <a:latin typeface="Sans sans-serif"/>
              </a:rPr>
              <a:t> Sharing Time/Dismissal Procedure</a:t>
            </a:r>
          </a:p>
          <a:p>
            <a:pPr algn="l" rtl="0">
              <a:spcBef>
                <a:spcPts val="0"/>
              </a:spcBef>
              <a:spcAft>
                <a:spcPts val="0"/>
              </a:spcAft>
            </a:pPr>
            <a:endParaRPr lang="en-US" b="0" i="0" dirty="0">
              <a:solidFill>
                <a:srgbClr val="1D2228"/>
              </a:solidFill>
              <a:effectLst/>
              <a:latin typeface="Helvetica Neue"/>
            </a:endParaRPr>
          </a:p>
          <a:p>
            <a:pPr algn="l" rtl="0">
              <a:spcBef>
                <a:spcPts val="0"/>
              </a:spcBef>
              <a:spcAft>
                <a:spcPts val="0"/>
              </a:spcAft>
            </a:pPr>
            <a:r>
              <a:rPr lang="en-US" sz="2900" b="1" i="0" dirty="0">
                <a:solidFill>
                  <a:srgbClr val="000000"/>
                </a:solidFill>
                <a:effectLst/>
                <a:latin typeface="Sans sans-serif"/>
              </a:rPr>
              <a:t>PM Class    </a:t>
            </a:r>
            <a:r>
              <a:rPr lang="en-US" sz="2900" b="0" i="0" dirty="0">
                <a:solidFill>
                  <a:srgbClr val="000000"/>
                </a:solidFill>
                <a:effectLst/>
                <a:latin typeface="Sans sans-serif"/>
              </a:rPr>
              <a:t> </a:t>
            </a:r>
            <a:endParaRPr lang="en-US" sz="2900"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12:30-12:40</a:t>
            </a:r>
            <a:r>
              <a:rPr lang="en-US" sz="1800" b="0" i="0" dirty="0">
                <a:solidFill>
                  <a:srgbClr val="000000"/>
                </a:solidFill>
                <a:effectLst/>
                <a:latin typeface="Sans sans-serif"/>
              </a:rPr>
              <a:t> Arrival, question of the day</a:t>
            </a:r>
            <a:endParaRPr lang="en-US"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12:40-1:00 </a:t>
            </a:r>
            <a:r>
              <a:rPr lang="en-US" sz="1800" b="0" i="0" dirty="0">
                <a:solidFill>
                  <a:srgbClr val="000000"/>
                </a:solidFill>
                <a:effectLst/>
                <a:latin typeface="Sans sans-serif"/>
              </a:rPr>
              <a:t>Circle Time -This includes intro of thematic unit, letter, number, shape and color mini-lesson, calendar, weather, movement, songs</a:t>
            </a:r>
            <a:endParaRPr lang="en-US" b="0" i="0" dirty="0">
              <a:solidFill>
                <a:srgbClr val="1D2228"/>
              </a:solidFill>
              <a:effectLst/>
              <a:latin typeface="Helvetica Neue"/>
            </a:endParaRPr>
          </a:p>
          <a:p>
            <a:pPr algn="l" rtl="0">
              <a:spcBef>
                <a:spcPts val="0"/>
              </a:spcBef>
              <a:spcAft>
                <a:spcPts val="0"/>
              </a:spcAft>
            </a:pPr>
            <a:r>
              <a:rPr lang="en-US" sz="1800" b="0" i="0" dirty="0">
                <a:solidFill>
                  <a:srgbClr val="000000"/>
                </a:solidFill>
                <a:effectLst/>
                <a:latin typeface="Sans sans-serif"/>
              </a:rPr>
              <a:t> </a:t>
            </a:r>
          </a:p>
          <a:p>
            <a:pPr algn="l" rtl="0">
              <a:spcBef>
                <a:spcPts val="0"/>
              </a:spcBef>
              <a:spcAft>
                <a:spcPts val="0"/>
              </a:spcAft>
            </a:pPr>
            <a:r>
              <a:rPr lang="en-US" sz="1800" b="1" i="0" dirty="0">
                <a:solidFill>
                  <a:srgbClr val="000000"/>
                </a:solidFill>
                <a:effectLst/>
                <a:latin typeface="Sans sans-serif"/>
              </a:rPr>
              <a:t>1:00-1:40</a:t>
            </a:r>
            <a:r>
              <a:rPr lang="en-US" sz="1800" b="0" i="0" dirty="0">
                <a:solidFill>
                  <a:srgbClr val="000000"/>
                </a:solidFill>
                <a:effectLst/>
                <a:latin typeface="Sans sans-serif"/>
              </a:rPr>
              <a:t> Center Time-Dramatic Play, Art, Music, Writing, ABC, Fine Motor, Math &amp; Science (small group instruction during this time)</a:t>
            </a:r>
            <a:endParaRPr lang="en-US"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1:40-2:00</a:t>
            </a:r>
            <a:r>
              <a:rPr lang="en-US" sz="1800" b="0" i="0" dirty="0">
                <a:solidFill>
                  <a:srgbClr val="000000"/>
                </a:solidFill>
                <a:effectLst/>
                <a:latin typeface="Sans sans-serif"/>
              </a:rPr>
              <a:t> Snack, book looking or writing packet when </a:t>
            </a:r>
            <a:r>
              <a:rPr lang="en-US" sz="1800" b="0" i="0" dirty="0" err="1">
                <a:solidFill>
                  <a:srgbClr val="000000"/>
                </a:solidFill>
                <a:effectLst/>
                <a:latin typeface="Sans sans-serif"/>
              </a:rPr>
              <a:t>finished.Storytime</a:t>
            </a:r>
            <a:r>
              <a:rPr lang="en-US" sz="1800" b="0" i="0" dirty="0">
                <a:solidFill>
                  <a:srgbClr val="000000"/>
                </a:solidFill>
                <a:effectLst/>
                <a:latin typeface="Sans sans-serif"/>
              </a:rPr>
              <a:t>/Discussion</a:t>
            </a:r>
            <a:endParaRPr lang="en-US" b="0" i="0" dirty="0">
              <a:solidFill>
                <a:srgbClr val="1D2228"/>
              </a:solidFill>
              <a:effectLst/>
              <a:latin typeface="Helvetica Neue"/>
            </a:endParaRPr>
          </a:p>
          <a:p>
            <a:pPr algn="l" rtl="0">
              <a:spcBef>
                <a:spcPts val="0"/>
              </a:spcBef>
              <a:spcAft>
                <a:spcPts val="0"/>
              </a:spcAft>
            </a:pPr>
            <a:r>
              <a:rPr lang="en-US" sz="1800" b="0" i="0" dirty="0">
                <a:solidFill>
                  <a:srgbClr val="000000"/>
                </a:solidFill>
                <a:effectLst/>
                <a:latin typeface="Sans sans-serif"/>
              </a:rPr>
              <a:t>Directions for whole group instruction. </a:t>
            </a:r>
            <a:endParaRPr lang="en-US"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2:05-2:30</a:t>
            </a:r>
            <a:r>
              <a:rPr lang="en-US" sz="1800" b="0" i="0" dirty="0">
                <a:solidFill>
                  <a:srgbClr val="000000"/>
                </a:solidFill>
                <a:effectLst/>
                <a:latin typeface="Sans sans-serif"/>
              </a:rPr>
              <a:t> Whole Group Art, Math, or Literacy activity. </a:t>
            </a:r>
            <a:endParaRPr lang="en-US" b="0" i="0" dirty="0">
              <a:solidFill>
                <a:srgbClr val="1D2228"/>
              </a:solidFill>
              <a:effectLst/>
              <a:latin typeface="Helvetica Neue"/>
            </a:endParaRPr>
          </a:p>
          <a:p>
            <a:pPr algn="l" rtl="0">
              <a:spcBef>
                <a:spcPts val="0"/>
              </a:spcBef>
              <a:spcAft>
                <a:spcPts val="0"/>
              </a:spcAft>
            </a:pPr>
            <a:br>
              <a:rPr lang="en-US" dirty="0"/>
            </a:br>
            <a:r>
              <a:rPr lang="en-US" sz="1800" b="1" i="0" dirty="0">
                <a:solidFill>
                  <a:srgbClr val="000000"/>
                </a:solidFill>
                <a:effectLst/>
                <a:latin typeface="Sans sans-serif"/>
              </a:rPr>
              <a:t>2:30-2:50</a:t>
            </a:r>
            <a:r>
              <a:rPr lang="en-US" sz="1800" b="0" i="0" dirty="0">
                <a:solidFill>
                  <a:srgbClr val="000000"/>
                </a:solidFill>
                <a:effectLst/>
                <a:latin typeface="Sans sans-serif"/>
              </a:rPr>
              <a:t> Outdoor playtime</a:t>
            </a:r>
            <a:endParaRPr lang="en-US" b="0" i="0" dirty="0">
              <a:solidFill>
                <a:srgbClr val="1D2228"/>
              </a:solidFill>
              <a:effectLst/>
              <a:latin typeface="Helvetica Neue"/>
            </a:endParaRPr>
          </a:p>
          <a:p>
            <a:br>
              <a:rPr lang="en-US" dirty="0"/>
            </a:br>
            <a:r>
              <a:rPr lang="en-US" sz="1800" b="1" i="0" dirty="0">
                <a:solidFill>
                  <a:srgbClr val="000000"/>
                </a:solidFill>
                <a:effectLst/>
                <a:latin typeface="Sans sans-serif"/>
              </a:rPr>
              <a:t>2:50-3:00 </a:t>
            </a:r>
            <a:r>
              <a:rPr lang="en-US" sz="1800" b="0" i="0" dirty="0">
                <a:solidFill>
                  <a:srgbClr val="000000"/>
                </a:solidFill>
                <a:effectLst/>
                <a:latin typeface="Sans sans-serif"/>
              </a:rPr>
              <a:t>Sharing Time/Dismissal Procedure</a:t>
            </a:r>
            <a:endParaRPr lang="en-US" dirty="0"/>
          </a:p>
        </p:txBody>
      </p:sp>
      <p:pic>
        <p:nvPicPr>
          <p:cNvPr id="5" name="Picture 4">
            <a:extLst>
              <a:ext uri="{FF2B5EF4-FFF2-40B4-BE49-F238E27FC236}">
                <a16:creationId xmlns:a16="http://schemas.microsoft.com/office/drawing/2014/main" id="{A3082582-0FCA-4053-92EA-0DC08D245360}"/>
              </a:ext>
            </a:extLst>
          </p:cNvPr>
          <p:cNvPicPr>
            <a:picLocks noChangeAspect="1"/>
          </p:cNvPicPr>
          <p:nvPr/>
        </p:nvPicPr>
        <p:blipFill>
          <a:blip r:embed="rId2"/>
          <a:stretch>
            <a:fillRect/>
          </a:stretch>
        </p:blipFill>
        <p:spPr>
          <a:xfrm>
            <a:off x="363524" y="233266"/>
            <a:ext cx="3272892" cy="2481943"/>
          </a:xfrm>
          <a:prstGeom prst="rect">
            <a:avLst/>
          </a:prstGeom>
        </p:spPr>
      </p:pic>
      <p:pic>
        <p:nvPicPr>
          <p:cNvPr id="7" name="Picture 6" descr="A picture containing text, person, yellow&#10;&#10;Description automatically generated">
            <a:extLst>
              <a:ext uri="{FF2B5EF4-FFF2-40B4-BE49-F238E27FC236}">
                <a16:creationId xmlns:a16="http://schemas.microsoft.com/office/drawing/2014/main" id="{29FDE253-2F63-425A-8E4E-9957C1999D18}"/>
              </a:ext>
            </a:extLst>
          </p:cNvPr>
          <p:cNvPicPr>
            <a:picLocks noChangeAspect="1"/>
          </p:cNvPicPr>
          <p:nvPr/>
        </p:nvPicPr>
        <p:blipFill>
          <a:blip r:embed="rId3"/>
          <a:stretch>
            <a:fillRect/>
          </a:stretch>
        </p:blipFill>
        <p:spPr>
          <a:xfrm>
            <a:off x="91898" y="2948888"/>
            <a:ext cx="1819839" cy="1818575"/>
          </a:xfrm>
          <a:prstGeom prst="rect">
            <a:avLst/>
          </a:prstGeom>
        </p:spPr>
      </p:pic>
      <p:pic>
        <p:nvPicPr>
          <p:cNvPr id="9" name="Picture 8" descr="A group of children sitting on the floor&#10;&#10;Description automatically generated with medium confidence">
            <a:extLst>
              <a:ext uri="{FF2B5EF4-FFF2-40B4-BE49-F238E27FC236}">
                <a16:creationId xmlns:a16="http://schemas.microsoft.com/office/drawing/2014/main" id="{3FA59FB9-5166-4C2E-8097-2E6FE68751B0}"/>
              </a:ext>
            </a:extLst>
          </p:cNvPr>
          <p:cNvPicPr>
            <a:picLocks noChangeAspect="1"/>
          </p:cNvPicPr>
          <p:nvPr/>
        </p:nvPicPr>
        <p:blipFill>
          <a:blip r:embed="rId4"/>
          <a:stretch>
            <a:fillRect/>
          </a:stretch>
        </p:blipFill>
        <p:spPr>
          <a:xfrm>
            <a:off x="1999970" y="2948887"/>
            <a:ext cx="2424767" cy="1818575"/>
          </a:xfrm>
          <a:prstGeom prst="rect">
            <a:avLst/>
          </a:prstGeom>
        </p:spPr>
      </p:pic>
      <p:pic>
        <p:nvPicPr>
          <p:cNvPr id="15" name="Picture 14" descr="A group of children posing for a photo&#10;&#10;Description automatically generated">
            <a:extLst>
              <a:ext uri="{FF2B5EF4-FFF2-40B4-BE49-F238E27FC236}">
                <a16:creationId xmlns:a16="http://schemas.microsoft.com/office/drawing/2014/main" id="{7E56F94D-A6C7-4F10-AC50-15E43C993486}"/>
              </a:ext>
            </a:extLst>
          </p:cNvPr>
          <p:cNvPicPr>
            <a:picLocks noChangeAspect="1"/>
          </p:cNvPicPr>
          <p:nvPr/>
        </p:nvPicPr>
        <p:blipFill>
          <a:blip r:embed="rId5"/>
          <a:stretch>
            <a:fillRect/>
          </a:stretch>
        </p:blipFill>
        <p:spPr>
          <a:xfrm>
            <a:off x="1886597" y="4905312"/>
            <a:ext cx="2285983" cy="1952688"/>
          </a:xfrm>
          <a:prstGeom prst="rect">
            <a:avLst/>
          </a:prstGeom>
        </p:spPr>
      </p:pic>
      <p:pic>
        <p:nvPicPr>
          <p:cNvPr id="4" name="Picture 3">
            <a:extLst>
              <a:ext uri="{FF2B5EF4-FFF2-40B4-BE49-F238E27FC236}">
                <a16:creationId xmlns:a16="http://schemas.microsoft.com/office/drawing/2014/main" id="{80EF12B5-8122-2CB5-7839-41B7807E3398}"/>
              </a:ext>
            </a:extLst>
          </p:cNvPr>
          <p:cNvPicPr>
            <a:picLocks noChangeAspect="1"/>
          </p:cNvPicPr>
          <p:nvPr/>
        </p:nvPicPr>
        <p:blipFill>
          <a:blip r:embed="rId6"/>
          <a:stretch>
            <a:fillRect/>
          </a:stretch>
        </p:blipFill>
        <p:spPr>
          <a:xfrm>
            <a:off x="229343" y="4765972"/>
            <a:ext cx="1569021" cy="2092028"/>
          </a:xfrm>
          <a:prstGeom prst="rect">
            <a:avLst/>
          </a:prstGeom>
        </p:spPr>
      </p:pic>
    </p:spTree>
    <p:extLst>
      <p:ext uri="{BB962C8B-B14F-4D97-AF65-F5344CB8AC3E}">
        <p14:creationId xmlns:p14="http://schemas.microsoft.com/office/powerpoint/2010/main" val="441024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34AF0-7169-4F3F-B0A5-C5D6ED8A4E95}"/>
              </a:ext>
            </a:extLst>
          </p:cNvPr>
          <p:cNvSpPr>
            <a:spLocks noGrp="1"/>
          </p:cNvSpPr>
          <p:nvPr>
            <p:ph type="title"/>
          </p:nvPr>
        </p:nvSpPr>
        <p:spPr/>
        <p:txBody>
          <a:bodyPr>
            <a:normAutofit fontScale="90000"/>
          </a:bodyPr>
          <a:lstStyle/>
          <a:p>
            <a:r>
              <a:rPr lang="en-US" b="1" dirty="0"/>
              <a:t>Full Day UPK Year at-a-Glance</a:t>
            </a:r>
          </a:p>
        </p:txBody>
      </p:sp>
      <p:sp>
        <p:nvSpPr>
          <p:cNvPr id="3" name="Text Placeholder 2">
            <a:extLst>
              <a:ext uri="{FF2B5EF4-FFF2-40B4-BE49-F238E27FC236}">
                <a16:creationId xmlns:a16="http://schemas.microsoft.com/office/drawing/2014/main" id="{3ECED087-5524-4E43-85A1-FE11F6632DFF}"/>
              </a:ext>
            </a:extLst>
          </p:cNvPr>
          <p:cNvSpPr>
            <a:spLocks noGrp="1"/>
          </p:cNvSpPr>
          <p:nvPr>
            <p:ph type="body" sz="quarter" idx="11"/>
          </p:nvPr>
        </p:nvSpPr>
        <p:spPr>
          <a:xfrm>
            <a:off x="1442487" y="2469329"/>
            <a:ext cx="2693285" cy="3977892"/>
          </a:xfrm>
        </p:spPr>
        <p:txBody>
          <a:bodyPr>
            <a:normAutofit lnSpcReduction="10000"/>
          </a:bodyPr>
          <a:lstStyle/>
          <a:p>
            <a:pPr algn="l" rtl="0">
              <a:spcBef>
                <a:spcPts val="0"/>
              </a:spcBef>
              <a:spcAft>
                <a:spcPts val="0"/>
              </a:spcAft>
            </a:pPr>
            <a:r>
              <a:rPr lang="en-US" sz="1200" b="1" i="0" dirty="0">
                <a:solidFill>
                  <a:srgbClr val="1D2228"/>
                </a:solidFill>
                <a:effectLst/>
              </a:rPr>
              <a:t>September</a:t>
            </a:r>
            <a:r>
              <a:rPr lang="en-US" sz="1200" b="0" i="0" dirty="0">
                <a:solidFill>
                  <a:srgbClr val="1D2228"/>
                </a:solidFill>
                <a:effectLst/>
              </a:rPr>
              <a:t>-Welcome to School		</a:t>
            </a:r>
          </a:p>
          <a:p>
            <a:pPr algn="l" rtl="0">
              <a:spcBef>
                <a:spcPts val="0"/>
              </a:spcBef>
              <a:spcAft>
                <a:spcPts val="0"/>
              </a:spcAft>
            </a:pPr>
            <a:r>
              <a:rPr lang="en-US" sz="1200" b="0" i="0" dirty="0">
                <a:solidFill>
                  <a:srgbClr val="1D2228"/>
                </a:solidFill>
                <a:effectLst/>
              </a:rPr>
              <a:t>All About Me</a:t>
            </a:r>
          </a:p>
          <a:p>
            <a:pPr algn="l" rtl="0">
              <a:spcBef>
                <a:spcPts val="0"/>
              </a:spcBef>
              <a:spcAft>
                <a:spcPts val="0"/>
              </a:spcAft>
            </a:pPr>
            <a:r>
              <a:rPr lang="en-US" sz="1200" b="0" i="0" dirty="0">
                <a:solidFill>
                  <a:srgbClr val="1D2228"/>
                </a:solidFill>
                <a:effectLst/>
              </a:rPr>
              <a:t>Friends/Families</a:t>
            </a:r>
          </a:p>
          <a:p>
            <a:pPr algn="l" rtl="0">
              <a:spcBef>
                <a:spcPts val="0"/>
              </a:spcBef>
              <a:spcAft>
                <a:spcPts val="0"/>
              </a:spcAft>
            </a:pPr>
            <a:r>
              <a:rPr lang="en-US" sz="1200" b="0" i="0" dirty="0">
                <a:solidFill>
                  <a:srgbClr val="1D2228"/>
                </a:solidFill>
                <a:effectLst/>
              </a:rPr>
              <a:t>Apples</a:t>
            </a:r>
          </a:p>
          <a:p>
            <a:pPr algn="l" rtl="0">
              <a:spcBef>
                <a:spcPts val="0"/>
              </a:spcBef>
              <a:spcAft>
                <a:spcPts val="0"/>
              </a:spcAft>
            </a:pPr>
            <a:r>
              <a:rPr lang="en-US" sz="1200" b="0" i="0" dirty="0">
                <a:solidFill>
                  <a:srgbClr val="1D2228"/>
                </a:solidFill>
                <a:effectLst/>
              </a:rPr>
              <a:t>Letters-A,F</a:t>
            </a:r>
          </a:p>
          <a:p>
            <a:pPr algn="l" rtl="0">
              <a:spcBef>
                <a:spcPts val="0"/>
              </a:spcBef>
              <a:spcAft>
                <a:spcPts val="0"/>
              </a:spcAft>
            </a:pPr>
            <a:r>
              <a:rPr lang="en-US" sz="1200" b="0" i="0" dirty="0">
                <a:solidFill>
                  <a:srgbClr val="1D2228"/>
                </a:solidFill>
                <a:effectLst/>
              </a:rPr>
              <a:t>Shape-Circle</a:t>
            </a:r>
          </a:p>
          <a:p>
            <a:pPr algn="l" rtl="0">
              <a:spcBef>
                <a:spcPts val="0"/>
              </a:spcBef>
              <a:spcAft>
                <a:spcPts val="0"/>
              </a:spcAft>
            </a:pPr>
            <a:r>
              <a:rPr lang="en-US" sz="1200" b="0" i="0" dirty="0">
                <a:solidFill>
                  <a:srgbClr val="1D2228"/>
                </a:solidFill>
                <a:effectLst/>
              </a:rPr>
              <a:t>Color-Red</a:t>
            </a:r>
          </a:p>
          <a:p>
            <a:pPr algn="l" rtl="0">
              <a:spcBef>
                <a:spcPts val="0"/>
              </a:spcBef>
              <a:spcAft>
                <a:spcPts val="0"/>
              </a:spcAft>
            </a:pPr>
            <a:r>
              <a:rPr lang="en-US" sz="1200" b="0" i="0" dirty="0">
                <a:solidFill>
                  <a:srgbClr val="1D2228"/>
                </a:solidFill>
                <a:effectLst/>
              </a:rPr>
              <a:t>Numbers-1,2</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October</a:t>
            </a:r>
            <a:r>
              <a:rPr lang="en-US" sz="1200" b="0" i="0" dirty="0">
                <a:solidFill>
                  <a:srgbClr val="1D2228"/>
                </a:solidFill>
                <a:effectLst/>
              </a:rPr>
              <a:t>- Fall/Leaves/Pumpkins</a:t>
            </a:r>
            <a:r>
              <a:rPr lang="en-US" sz="1200" dirty="0">
                <a:solidFill>
                  <a:srgbClr val="1D2228"/>
                </a:solidFill>
              </a:rPr>
              <a:t>/</a:t>
            </a:r>
            <a:r>
              <a:rPr lang="en-US" sz="1200" b="0" i="0" dirty="0">
                <a:solidFill>
                  <a:srgbClr val="1D2228"/>
                </a:solidFill>
                <a:effectLst/>
              </a:rPr>
              <a:t>Spiders</a:t>
            </a:r>
          </a:p>
          <a:p>
            <a:pPr algn="l" rtl="0">
              <a:spcBef>
                <a:spcPts val="0"/>
              </a:spcBef>
              <a:spcAft>
                <a:spcPts val="0"/>
              </a:spcAft>
            </a:pPr>
            <a:r>
              <a:rPr lang="en-US" sz="1200" b="0" i="0" dirty="0">
                <a:solidFill>
                  <a:srgbClr val="1D2228"/>
                </a:solidFill>
                <a:effectLst/>
              </a:rPr>
              <a:t>Letters-L,S,M</a:t>
            </a:r>
          </a:p>
          <a:p>
            <a:pPr algn="l" rtl="0">
              <a:spcBef>
                <a:spcPts val="0"/>
              </a:spcBef>
              <a:spcAft>
                <a:spcPts val="0"/>
              </a:spcAft>
            </a:pPr>
            <a:r>
              <a:rPr lang="en-US" sz="1200" b="0" i="0" dirty="0">
                <a:solidFill>
                  <a:srgbClr val="1D2228"/>
                </a:solidFill>
                <a:effectLst/>
              </a:rPr>
              <a:t>Shape-Square</a:t>
            </a:r>
          </a:p>
          <a:p>
            <a:pPr algn="l" rtl="0">
              <a:spcBef>
                <a:spcPts val="0"/>
              </a:spcBef>
              <a:spcAft>
                <a:spcPts val="0"/>
              </a:spcAft>
            </a:pPr>
            <a:r>
              <a:rPr lang="en-US" sz="1200" b="0" i="0" dirty="0">
                <a:solidFill>
                  <a:srgbClr val="1D2228"/>
                </a:solidFill>
                <a:effectLst/>
              </a:rPr>
              <a:t>Color-Orange</a:t>
            </a:r>
          </a:p>
          <a:p>
            <a:pPr algn="l" rtl="0">
              <a:spcBef>
                <a:spcPts val="0"/>
              </a:spcBef>
              <a:spcAft>
                <a:spcPts val="0"/>
              </a:spcAft>
            </a:pPr>
            <a:r>
              <a:rPr lang="en-US" sz="1200" b="0" i="0" dirty="0">
                <a:solidFill>
                  <a:srgbClr val="1D2228"/>
                </a:solidFill>
                <a:effectLst/>
              </a:rPr>
              <a:t>Numbers-3,4</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November</a:t>
            </a:r>
            <a:r>
              <a:rPr lang="en-US" sz="1200" b="0" i="0" dirty="0">
                <a:solidFill>
                  <a:srgbClr val="1D2228"/>
                </a:solidFill>
                <a:effectLst/>
              </a:rPr>
              <a:t>-Dinosaurs</a:t>
            </a:r>
            <a:r>
              <a:rPr lang="en-US" sz="1200" dirty="0">
                <a:solidFill>
                  <a:srgbClr val="1D2228"/>
                </a:solidFill>
              </a:rPr>
              <a:t>/Transportation/ </a:t>
            </a:r>
            <a:r>
              <a:rPr lang="en-US" sz="1200" b="0" i="0" dirty="0">
                <a:solidFill>
                  <a:srgbClr val="1D2228"/>
                </a:solidFill>
                <a:effectLst/>
              </a:rPr>
              <a:t>Thanksgiving/Being Thankful</a:t>
            </a:r>
          </a:p>
          <a:p>
            <a:pPr algn="l" rtl="0">
              <a:spcBef>
                <a:spcPts val="0"/>
              </a:spcBef>
              <a:spcAft>
                <a:spcPts val="0"/>
              </a:spcAft>
            </a:pPr>
            <a:r>
              <a:rPr lang="en-US" sz="1200" b="0" i="0" dirty="0">
                <a:solidFill>
                  <a:srgbClr val="1D2228"/>
                </a:solidFill>
                <a:effectLst/>
              </a:rPr>
              <a:t>Letters-D,T,Y</a:t>
            </a:r>
          </a:p>
          <a:p>
            <a:pPr algn="l" rtl="0">
              <a:spcBef>
                <a:spcPts val="0"/>
              </a:spcBef>
              <a:spcAft>
                <a:spcPts val="0"/>
              </a:spcAft>
            </a:pPr>
            <a:r>
              <a:rPr lang="en-US" sz="1200" b="0" i="0" dirty="0">
                <a:solidFill>
                  <a:srgbClr val="1D2228"/>
                </a:solidFill>
                <a:effectLst/>
              </a:rPr>
              <a:t>Shape-Triangle</a:t>
            </a:r>
          </a:p>
          <a:p>
            <a:pPr algn="l" rtl="0">
              <a:spcBef>
                <a:spcPts val="0"/>
              </a:spcBef>
              <a:spcAft>
                <a:spcPts val="0"/>
              </a:spcAft>
            </a:pPr>
            <a:r>
              <a:rPr lang="en-US" sz="1200" b="0" i="0" dirty="0">
                <a:solidFill>
                  <a:srgbClr val="1D2228"/>
                </a:solidFill>
                <a:effectLst/>
              </a:rPr>
              <a:t>Color-Yellow </a:t>
            </a:r>
          </a:p>
          <a:p>
            <a:pPr algn="l" rtl="0">
              <a:spcBef>
                <a:spcPts val="0"/>
              </a:spcBef>
              <a:spcAft>
                <a:spcPts val="0"/>
              </a:spcAft>
            </a:pPr>
            <a:r>
              <a:rPr lang="en-US" sz="1200" b="0" i="0" dirty="0">
                <a:solidFill>
                  <a:srgbClr val="1D2228"/>
                </a:solidFill>
                <a:effectLst/>
              </a:rPr>
              <a:t>Numbers-5,6</a:t>
            </a:r>
          </a:p>
          <a:p>
            <a:pPr>
              <a:lnSpc>
                <a:spcPct val="100000"/>
              </a:lnSpc>
            </a:pPr>
            <a:endParaRPr lang="en-US" sz="1200" dirty="0"/>
          </a:p>
        </p:txBody>
      </p:sp>
      <p:sp>
        <p:nvSpPr>
          <p:cNvPr id="5" name="TextBox 4">
            <a:extLst>
              <a:ext uri="{FF2B5EF4-FFF2-40B4-BE49-F238E27FC236}">
                <a16:creationId xmlns:a16="http://schemas.microsoft.com/office/drawing/2014/main" id="{5FC4ED42-2DD7-4961-832C-8AEEC7244A93}"/>
              </a:ext>
            </a:extLst>
          </p:cNvPr>
          <p:cNvSpPr txBox="1"/>
          <p:nvPr/>
        </p:nvSpPr>
        <p:spPr>
          <a:xfrm>
            <a:off x="4135772" y="2470557"/>
            <a:ext cx="2231472" cy="4247317"/>
          </a:xfrm>
          <a:prstGeom prst="rect">
            <a:avLst/>
          </a:prstGeom>
          <a:noFill/>
        </p:spPr>
        <p:txBody>
          <a:bodyPr wrap="square" rtlCol="0">
            <a:spAutoFit/>
          </a:bodyPr>
          <a:lstStyle/>
          <a:p>
            <a:pPr algn="l" rtl="0">
              <a:spcBef>
                <a:spcPts val="0"/>
              </a:spcBef>
              <a:spcAft>
                <a:spcPts val="0"/>
              </a:spcAft>
            </a:pPr>
            <a:r>
              <a:rPr lang="en-US" sz="1200" b="1" i="0" dirty="0">
                <a:solidFill>
                  <a:srgbClr val="1D2228"/>
                </a:solidFill>
                <a:effectLst/>
              </a:rPr>
              <a:t>December</a:t>
            </a:r>
            <a:r>
              <a:rPr lang="en-US" sz="1200" b="0" i="0" dirty="0">
                <a:solidFill>
                  <a:srgbClr val="1D2228"/>
                </a:solidFill>
                <a:effectLst/>
              </a:rPr>
              <a:t>-Gingerbread Men/Hibernation</a:t>
            </a:r>
            <a:r>
              <a:rPr lang="en-US" sz="1200" dirty="0">
                <a:solidFill>
                  <a:srgbClr val="1D2228"/>
                </a:solidFill>
              </a:rPr>
              <a:t>/Winter/ </a:t>
            </a:r>
            <a:r>
              <a:rPr lang="en-US" sz="1200" b="0" i="0" dirty="0">
                <a:solidFill>
                  <a:srgbClr val="1D2228"/>
                </a:solidFill>
                <a:effectLst/>
              </a:rPr>
              <a:t>Christmas</a:t>
            </a:r>
          </a:p>
          <a:p>
            <a:pPr algn="l" rtl="0">
              <a:spcBef>
                <a:spcPts val="0"/>
              </a:spcBef>
              <a:spcAft>
                <a:spcPts val="0"/>
              </a:spcAft>
            </a:pPr>
            <a:r>
              <a:rPr lang="en-US" sz="1200" b="0" i="0" dirty="0">
                <a:solidFill>
                  <a:srgbClr val="1D2228"/>
                </a:solidFill>
                <a:effectLst/>
              </a:rPr>
              <a:t>Letters-G,H,W</a:t>
            </a:r>
          </a:p>
          <a:p>
            <a:pPr algn="l" rtl="0">
              <a:spcBef>
                <a:spcPts val="0"/>
              </a:spcBef>
              <a:spcAft>
                <a:spcPts val="0"/>
              </a:spcAft>
            </a:pPr>
            <a:r>
              <a:rPr lang="en-US" sz="1200" b="0" i="0" dirty="0">
                <a:solidFill>
                  <a:srgbClr val="1D2228"/>
                </a:solidFill>
                <a:effectLst/>
              </a:rPr>
              <a:t>Shape-Star</a:t>
            </a:r>
          </a:p>
          <a:p>
            <a:pPr algn="l" rtl="0">
              <a:spcBef>
                <a:spcPts val="0"/>
              </a:spcBef>
              <a:spcAft>
                <a:spcPts val="0"/>
              </a:spcAft>
            </a:pPr>
            <a:r>
              <a:rPr lang="en-US" sz="1200" b="0" i="0" dirty="0">
                <a:solidFill>
                  <a:srgbClr val="1D2228"/>
                </a:solidFill>
                <a:effectLst/>
              </a:rPr>
              <a:t>Colors-Green</a:t>
            </a:r>
          </a:p>
          <a:p>
            <a:pPr algn="l" rtl="0">
              <a:spcBef>
                <a:spcPts val="0"/>
              </a:spcBef>
              <a:spcAft>
                <a:spcPts val="0"/>
              </a:spcAft>
            </a:pPr>
            <a:r>
              <a:rPr lang="en-US" sz="1200" b="0" i="0" dirty="0">
                <a:solidFill>
                  <a:srgbClr val="1D2228"/>
                </a:solidFill>
                <a:effectLst/>
              </a:rPr>
              <a:t>Numbers-7,8</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January</a:t>
            </a:r>
            <a:r>
              <a:rPr lang="en-US" sz="1200" b="0" i="0" dirty="0">
                <a:solidFill>
                  <a:srgbClr val="1D2228"/>
                </a:solidFill>
                <a:effectLst/>
              </a:rPr>
              <a:t>-Water/Penguins/Polar Animals</a:t>
            </a:r>
          </a:p>
          <a:p>
            <a:pPr algn="l" rtl="0">
              <a:spcBef>
                <a:spcPts val="0"/>
              </a:spcBef>
              <a:spcAft>
                <a:spcPts val="0"/>
              </a:spcAft>
            </a:pPr>
            <a:r>
              <a:rPr lang="en-US" sz="1200" b="0" i="0" dirty="0">
                <a:solidFill>
                  <a:srgbClr val="1D2228"/>
                </a:solidFill>
                <a:effectLst/>
              </a:rPr>
              <a:t>Letters- I,P,J</a:t>
            </a:r>
          </a:p>
          <a:p>
            <a:pPr algn="l" rtl="0">
              <a:spcBef>
                <a:spcPts val="0"/>
              </a:spcBef>
              <a:spcAft>
                <a:spcPts val="0"/>
              </a:spcAft>
            </a:pPr>
            <a:r>
              <a:rPr lang="en-US" sz="1200" b="0" i="0" dirty="0">
                <a:solidFill>
                  <a:srgbClr val="1D2228"/>
                </a:solidFill>
                <a:effectLst/>
              </a:rPr>
              <a:t>Shape-Oval</a:t>
            </a:r>
          </a:p>
          <a:p>
            <a:pPr algn="l" rtl="0">
              <a:spcBef>
                <a:spcPts val="0"/>
              </a:spcBef>
              <a:spcAft>
                <a:spcPts val="0"/>
              </a:spcAft>
            </a:pPr>
            <a:r>
              <a:rPr lang="en-US" sz="1200" b="0" i="0" dirty="0">
                <a:solidFill>
                  <a:srgbClr val="1D2228"/>
                </a:solidFill>
                <a:effectLst/>
              </a:rPr>
              <a:t>Colors-Blue</a:t>
            </a:r>
          </a:p>
          <a:p>
            <a:pPr algn="l" rtl="0">
              <a:spcBef>
                <a:spcPts val="0"/>
              </a:spcBef>
              <a:spcAft>
                <a:spcPts val="0"/>
              </a:spcAft>
            </a:pPr>
            <a:r>
              <a:rPr lang="en-US" sz="1200" b="0" i="0" dirty="0">
                <a:solidFill>
                  <a:srgbClr val="1D2228"/>
                </a:solidFill>
                <a:effectLst/>
              </a:rPr>
              <a:t>Numbers-9,10</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February-</a:t>
            </a:r>
            <a:r>
              <a:rPr lang="en-US" sz="1200" dirty="0">
                <a:solidFill>
                  <a:srgbClr val="1D2228"/>
                </a:solidFill>
              </a:rPr>
              <a:t>Bears/Valentine’s Day/Shadow</a:t>
            </a:r>
            <a:endParaRPr lang="en-US" sz="1200" b="0" i="0" dirty="0">
              <a:solidFill>
                <a:srgbClr val="1D2228"/>
              </a:solidFill>
              <a:effectLst/>
            </a:endParaRPr>
          </a:p>
          <a:p>
            <a:pPr algn="l" rtl="0">
              <a:spcBef>
                <a:spcPts val="0"/>
              </a:spcBef>
              <a:spcAft>
                <a:spcPts val="0"/>
              </a:spcAft>
            </a:pPr>
            <a:r>
              <a:rPr lang="en-US" sz="1200" b="0" i="0" dirty="0">
                <a:solidFill>
                  <a:srgbClr val="1D2228"/>
                </a:solidFill>
                <a:effectLst/>
              </a:rPr>
              <a:t>Letters-V, X, N</a:t>
            </a:r>
          </a:p>
          <a:p>
            <a:pPr algn="l" rtl="0">
              <a:spcBef>
                <a:spcPts val="0"/>
              </a:spcBef>
              <a:spcAft>
                <a:spcPts val="0"/>
              </a:spcAft>
            </a:pPr>
            <a:r>
              <a:rPr lang="en-US" sz="1200" b="0" i="0" dirty="0">
                <a:solidFill>
                  <a:srgbClr val="1D2228"/>
                </a:solidFill>
                <a:effectLst/>
              </a:rPr>
              <a:t>Shapes-Heart </a:t>
            </a:r>
          </a:p>
          <a:p>
            <a:pPr algn="l" rtl="0">
              <a:spcBef>
                <a:spcPts val="0"/>
              </a:spcBef>
              <a:spcAft>
                <a:spcPts val="0"/>
              </a:spcAft>
            </a:pPr>
            <a:r>
              <a:rPr lang="en-US" sz="1200" b="0" i="0" dirty="0">
                <a:solidFill>
                  <a:srgbClr val="1D2228"/>
                </a:solidFill>
                <a:effectLst/>
              </a:rPr>
              <a:t>Color-Pink</a:t>
            </a:r>
          </a:p>
          <a:p>
            <a:pPr algn="l" rtl="0">
              <a:spcBef>
                <a:spcPts val="0"/>
              </a:spcBef>
              <a:spcAft>
                <a:spcPts val="0"/>
              </a:spcAft>
            </a:pPr>
            <a:r>
              <a:rPr lang="en-US" sz="1200" b="0" i="0" dirty="0">
                <a:solidFill>
                  <a:srgbClr val="1D2228"/>
                </a:solidFill>
                <a:effectLst/>
              </a:rPr>
              <a:t>Numbers-11, 12</a:t>
            </a:r>
          </a:p>
          <a:p>
            <a:endParaRPr lang="en-US" dirty="0"/>
          </a:p>
        </p:txBody>
      </p:sp>
      <p:sp>
        <p:nvSpPr>
          <p:cNvPr id="6" name="TextBox 5">
            <a:extLst>
              <a:ext uri="{FF2B5EF4-FFF2-40B4-BE49-F238E27FC236}">
                <a16:creationId xmlns:a16="http://schemas.microsoft.com/office/drawing/2014/main" id="{F6B8606F-8F4B-4A76-9319-E0B04325CB73}"/>
              </a:ext>
            </a:extLst>
          </p:cNvPr>
          <p:cNvSpPr txBox="1"/>
          <p:nvPr/>
        </p:nvSpPr>
        <p:spPr>
          <a:xfrm>
            <a:off x="6217919" y="2469329"/>
            <a:ext cx="2036848" cy="4431983"/>
          </a:xfrm>
          <a:prstGeom prst="rect">
            <a:avLst/>
          </a:prstGeom>
          <a:noFill/>
        </p:spPr>
        <p:txBody>
          <a:bodyPr wrap="square" rtlCol="0">
            <a:spAutoFit/>
          </a:bodyPr>
          <a:lstStyle/>
          <a:p>
            <a:pPr algn="l" rtl="0">
              <a:spcBef>
                <a:spcPts val="0"/>
              </a:spcBef>
              <a:spcAft>
                <a:spcPts val="0"/>
              </a:spcAft>
            </a:pPr>
            <a:r>
              <a:rPr lang="en-US" sz="1200" b="1" i="0" dirty="0">
                <a:solidFill>
                  <a:srgbClr val="1D2228"/>
                </a:solidFill>
                <a:effectLst/>
              </a:rPr>
              <a:t>March</a:t>
            </a:r>
            <a:r>
              <a:rPr lang="en-US" sz="1200" b="0" i="0" dirty="0">
                <a:solidFill>
                  <a:srgbClr val="1D2228"/>
                </a:solidFill>
                <a:effectLst/>
              </a:rPr>
              <a:t>-Weather(Lions &amp; Lambs)</a:t>
            </a:r>
            <a:r>
              <a:rPr lang="en-US" sz="1200" dirty="0">
                <a:solidFill>
                  <a:srgbClr val="1D2228"/>
                </a:solidFill>
              </a:rPr>
              <a:t>/</a:t>
            </a:r>
            <a:r>
              <a:rPr lang="en-US" sz="1200" b="0" i="0" dirty="0">
                <a:solidFill>
                  <a:srgbClr val="1D2228"/>
                </a:solidFill>
                <a:effectLst/>
              </a:rPr>
              <a:t>St. Patrick’s Day</a:t>
            </a:r>
          </a:p>
          <a:p>
            <a:pPr algn="l" rtl="0">
              <a:spcBef>
                <a:spcPts val="0"/>
              </a:spcBef>
              <a:spcAft>
                <a:spcPts val="0"/>
              </a:spcAft>
            </a:pPr>
            <a:r>
              <a:rPr lang="en-US" sz="1200" b="0" i="0" dirty="0">
                <a:solidFill>
                  <a:srgbClr val="1D2228"/>
                </a:solidFill>
                <a:effectLst/>
              </a:rPr>
              <a:t>Letters-C,U,K</a:t>
            </a:r>
          </a:p>
          <a:p>
            <a:pPr algn="l" rtl="0">
              <a:spcBef>
                <a:spcPts val="0"/>
              </a:spcBef>
              <a:spcAft>
                <a:spcPts val="0"/>
              </a:spcAft>
            </a:pPr>
            <a:r>
              <a:rPr lang="en-US" sz="1200" b="0" i="0" dirty="0">
                <a:solidFill>
                  <a:srgbClr val="1D2228"/>
                </a:solidFill>
                <a:effectLst/>
              </a:rPr>
              <a:t>Shape-Rectangle</a:t>
            </a:r>
          </a:p>
          <a:p>
            <a:pPr algn="l" rtl="0">
              <a:spcBef>
                <a:spcPts val="0"/>
              </a:spcBef>
              <a:spcAft>
                <a:spcPts val="0"/>
              </a:spcAft>
            </a:pPr>
            <a:r>
              <a:rPr lang="en-US" sz="1200" b="0" i="0" dirty="0">
                <a:solidFill>
                  <a:srgbClr val="1D2228"/>
                </a:solidFill>
                <a:effectLst/>
              </a:rPr>
              <a:t>Color-Gray</a:t>
            </a:r>
          </a:p>
          <a:p>
            <a:pPr algn="l" rtl="0">
              <a:spcBef>
                <a:spcPts val="0"/>
              </a:spcBef>
              <a:spcAft>
                <a:spcPts val="0"/>
              </a:spcAft>
            </a:pPr>
            <a:r>
              <a:rPr lang="en-US" sz="1200" b="0" i="0" dirty="0">
                <a:solidFill>
                  <a:srgbClr val="1D2228"/>
                </a:solidFill>
                <a:effectLst/>
              </a:rPr>
              <a:t>Numbers-13, 14</a:t>
            </a:r>
          </a:p>
          <a:p>
            <a:pPr algn="l" rtl="0">
              <a:spcBef>
                <a:spcPts val="0"/>
              </a:spcBef>
              <a:spcAft>
                <a:spcPts val="0"/>
              </a:spcAft>
            </a:pPr>
            <a:endParaRPr lang="en-US" sz="1200" dirty="0">
              <a:solidFill>
                <a:srgbClr val="1D2228"/>
              </a:solidFill>
            </a:endParaRPr>
          </a:p>
          <a:p>
            <a:pPr algn="l" rtl="0">
              <a:spcBef>
                <a:spcPts val="0"/>
              </a:spcBef>
              <a:spcAft>
                <a:spcPts val="0"/>
              </a:spcAft>
            </a:pPr>
            <a:r>
              <a:rPr lang="en-US" sz="1200" b="1" i="0" dirty="0">
                <a:solidFill>
                  <a:srgbClr val="1D2228"/>
                </a:solidFill>
                <a:effectLst/>
              </a:rPr>
              <a:t>April</a:t>
            </a:r>
            <a:r>
              <a:rPr lang="en-US" sz="1200" b="0" i="0" dirty="0">
                <a:solidFill>
                  <a:srgbClr val="1D2228"/>
                </a:solidFill>
                <a:effectLst/>
              </a:rPr>
              <a:t>-Easter/Earth Day/Space</a:t>
            </a:r>
          </a:p>
          <a:p>
            <a:pPr algn="l" rtl="0">
              <a:spcBef>
                <a:spcPts val="0"/>
              </a:spcBef>
              <a:spcAft>
                <a:spcPts val="0"/>
              </a:spcAft>
            </a:pPr>
            <a:r>
              <a:rPr lang="en-US" sz="1200" b="0" i="0" dirty="0">
                <a:solidFill>
                  <a:srgbClr val="1D2228"/>
                </a:solidFill>
                <a:effectLst/>
              </a:rPr>
              <a:t>Letters-E,O,R</a:t>
            </a:r>
          </a:p>
          <a:p>
            <a:pPr algn="l" rtl="0">
              <a:spcBef>
                <a:spcPts val="0"/>
              </a:spcBef>
              <a:spcAft>
                <a:spcPts val="0"/>
              </a:spcAft>
            </a:pPr>
            <a:r>
              <a:rPr lang="en-US" sz="1200" b="0" i="0" dirty="0">
                <a:solidFill>
                  <a:srgbClr val="1D2228"/>
                </a:solidFill>
                <a:effectLst/>
              </a:rPr>
              <a:t>Shapes-Hexagon</a:t>
            </a:r>
          </a:p>
          <a:p>
            <a:pPr algn="l" rtl="0">
              <a:spcBef>
                <a:spcPts val="0"/>
              </a:spcBef>
              <a:spcAft>
                <a:spcPts val="0"/>
              </a:spcAft>
            </a:pPr>
            <a:r>
              <a:rPr lang="en-US" sz="1200" b="0" i="0" dirty="0">
                <a:solidFill>
                  <a:srgbClr val="1D2228"/>
                </a:solidFill>
                <a:effectLst/>
              </a:rPr>
              <a:t>Color-Purple</a:t>
            </a:r>
          </a:p>
          <a:p>
            <a:pPr algn="l" rtl="0">
              <a:spcBef>
                <a:spcPts val="0"/>
              </a:spcBef>
              <a:spcAft>
                <a:spcPts val="0"/>
              </a:spcAft>
            </a:pPr>
            <a:r>
              <a:rPr lang="en-US" sz="1200" b="0" i="0" dirty="0">
                <a:solidFill>
                  <a:srgbClr val="1D2228"/>
                </a:solidFill>
                <a:effectLst/>
              </a:rPr>
              <a:t>Numbers-15,16</a:t>
            </a:r>
          </a:p>
          <a:p>
            <a:pPr algn="l" rtl="0">
              <a:spcBef>
                <a:spcPts val="0"/>
              </a:spcBef>
              <a:spcAft>
                <a:spcPts val="0"/>
              </a:spcAft>
            </a:pPr>
            <a:endParaRPr lang="en-US" sz="1200" b="0" i="0" dirty="0">
              <a:solidFill>
                <a:srgbClr val="1D2228"/>
              </a:solidFill>
              <a:effectLst/>
            </a:endParaRPr>
          </a:p>
          <a:p>
            <a:pPr algn="l" rtl="0">
              <a:spcBef>
                <a:spcPts val="0"/>
              </a:spcBef>
              <a:spcAft>
                <a:spcPts val="0"/>
              </a:spcAft>
            </a:pPr>
            <a:r>
              <a:rPr lang="en-US" sz="1200" b="1" i="0" dirty="0">
                <a:solidFill>
                  <a:srgbClr val="1D2228"/>
                </a:solidFill>
                <a:effectLst/>
              </a:rPr>
              <a:t>May- </a:t>
            </a:r>
            <a:r>
              <a:rPr lang="en-US" sz="1200" b="0" i="0" dirty="0">
                <a:solidFill>
                  <a:srgbClr val="1D2228"/>
                </a:solidFill>
                <a:effectLst/>
              </a:rPr>
              <a:t>Mother’s Day/Flowers/</a:t>
            </a:r>
          </a:p>
          <a:p>
            <a:pPr algn="l" rtl="0">
              <a:spcBef>
                <a:spcPts val="0"/>
              </a:spcBef>
              <a:spcAft>
                <a:spcPts val="0"/>
              </a:spcAft>
            </a:pPr>
            <a:r>
              <a:rPr lang="en-US" sz="1200" b="0" i="0" dirty="0">
                <a:solidFill>
                  <a:srgbClr val="1D2228"/>
                </a:solidFill>
                <a:effectLst/>
              </a:rPr>
              <a:t>Zoo</a:t>
            </a:r>
          </a:p>
          <a:p>
            <a:pPr algn="l" rtl="0">
              <a:spcBef>
                <a:spcPts val="0"/>
              </a:spcBef>
              <a:spcAft>
                <a:spcPts val="0"/>
              </a:spcAft>
            </a:pPr>
            <a:r>
              <a:rPr lang="en-US" sz="1200" b="0" i="0" dirty="0">
                <a:solidFill>
                  <a:srgbClr val="1D2228"/>
                </a:solidFill>
                <a:effectLst/>
              </a:rPr>
              <a:t>Letters-Z, B, Q</a:t>
            </a:r>
          </a:p>
          <a:p>
            <a:pPr algn="l" rtl="0">
              <a:spcBef>
                <a:spcPts val="0"/>
              </a:spcBef>
              <a:spcAft>
                <a:spcPts val="0"/>
              </a:spcAft>
            </a:pPr>
            <a:r>
              <a:rPr lang="en-US" sz="1200" b="0" i="0" dirty="0">
                <a:solidFill>
                  <a:srgbClr val="1D2228"/>
                </a:solidFill>
                <a:effectLst/>
              </a:rPr>
              <a:t>Shape-pentagon</a:t>
            </a:r>
          </a:p>
          <a:p>
            <a:pPr algn="l" rtl="0">
              <a:spcBef>
                <a:spcPts val="0"/>
              </a:spcBef>
              <a:spcAft>
                <a:spcPts val="0"/>
              </a:spcAft>
            </a:pPr>
            <a:r>
              <a:rPr lang="en-US" sz="1200" b="0" i="0" dirty="0">
                <a:solidFill>
                  <a:srgbClr val="1D2228"/>
                </a:solidFill>
                <a:effectLst/>
              </a:rPr>
              <a:t>Color-purple</a:t>
            </a:r>
          </a:p>
          <a:p>
            <a:pPr algn="l" rtl="0">
              <a:spcBef>
                <a:spcPts val="0"/>
              </a:spcBef>
              <a:spcAft>
                <a:spcPts val="0"/>
              </a:spcAft>
            </a:pPr>
            <a:r>
              <a:rPr lang="en-US" sz="1200" b="0" i="0" dirty="0">
                <a:solidFill>
                  <a:srgbClr val="1D2228"/>
                </a:solidFill>
                <a:effectLst/>
              </a:rPr>
              <a:t>Numbers-17, 18</a:t>
            </a:r>
          </a:p>
          <a:p>
            <a:pPr algn="l" rtl="0">
              <a:spcBef>
                <a:spcPts val="0"/>
              </a:spcBef>
              <a:spcAft>
                <a:spcPts val="0"/>
              </a:spcAft>
            </a:pPr>
            <a:endParaRPr lang="en-US" sz="1200" b="0" i="0" dirty="0">
              <a:solidFill>
                <a:srgbClr val="1D2228"/>
              </a:solidFill>
              <a:effectLst/>
              <a:latin typeface="Helvetica Neue"/>
            </a:endParaRPr>
          </a:p>
          <a:p>
            <a:endParaRPr lang="en-US" dirty="0"/>
          </a:p>
        </p:txBody>
      </p:sp>
      <p:sp>
        <p:nvSpPr>
          <p:cNvPr id="7" name="TextBox 6">
            <a:extLst>
              <a:ext uri="{FF2B5EF4-FFF2-40B4-BE49-F238E27FC236}">
                <a16:creationId xmlns:a16="http://schemas.microsoft.com/office/drawing/2014/main" id="{4FC320AF-C353-4750-93C3-125B63FF9981}"/>
              </a:ext>
            </a:extLst>
          </p:cNvPr>
          <p:cNvSpPr txBox="1"/>
          <p:nvPr/>
        </p:nvSpPr>
        <p:spPr>
          <a:xfrm>
            <a:off x="8254767" y="2469329"/>
            <a:ext cx="1849353" cy="1477328"/>
          </a:xfrm>
          <a:prstGeom prst="rect">
            <a:avLst/>
          </a:prstGeom>
          <a:noFill/>
        </p:spPr>
        <p:txBody>
          <a:bodyPr wrap="square" rtlCol="0">
            <a:spAutoFit/>
          </a:bodyPr>
          <a:lstStyle/>
          <a:p>
            <a:pPr algn="l" rtl="0">
              <a:spcBef>
                <a:spcPts val="0"/>
              </a:spcBef>
              <a:spcAft>
                <a:spcPts val="0"/>
              </a:spcAft>
            </a:pPr>
            <a:r>
              <a:rPr lang="en-US" sz="1200" b="1" i="0" dirty="0">
                <a:solidFill>
                  <a:srgbClr val="1D2228"/>
                </a:solidFill>
                <a:effectLst/>
              </a:rPr>
              <a:t>June</a:t>
            </a:r>
            <a:r>
              <a:rPr lang="en-US" sz="1200" b="0" i="0" dirty="0">
                <a:solidFill>
                  <a:srgbClr val="1D2228"/>
                </a:solidFill>
                <a:effectLst/>
              </a:rPr>
              <a:t>- </a:t>
            </a:r>
            <a:r>
              <a:rPr lang="en-US" sz="1200" dirty="0">
                <a:solidFill>
                  <a:srgbClr val="1D2228"/>
                </a:solidFill>
              </a:rPr>
              <a:t>Circus/</a:t>
            </a:r>
            <a:r>
              <a:rPr lang="en-US" sz="1200" b="0" i="0" dirty="0">
                <a:solidFill>
                  <a:srgbClr val="1D2228"/>
                </a:solidFill>
                <a:effectLst/>
              </a:rPr>
              <a:t>Summer</a:t>
            </a:r>
            <a:r>
              <a:rPr lang="en-US" sz="1200" dirty="0">
                <a:solidFill>
                  <a:srgbClr val="1D2228"/>
                </a:solidFill>
              </a:rPr>
              <a:t>/</a:t>
            </a:r>
          </a:p>
          <a:p>
            <a:pPr algn="l" rtl="0">
              <a:spcBef>
                <a:spcPts val="0"/>
              </a:spcBef>
              <a:spcAft>
                <a:spcPts val="0"/>
              </a:spcAft>
            </a:pPr>
            <a:r>
              <a:rPr lang="en-US" sz="1200" b="0" i="0" dirty="0">
                <a:solidFill>
                  <a:srgbClr val="1D2228"/>
                </a:solidFill>
                <a:effectLst/>
              </a:rPr>
              <a:t>Kindergarten</a:t>
            </a:r>
          </a:p>
          <a:p>
            <a:pPr algn="l" rtl="0">
              <a:spcBef>
                <a:spcPts val="0"/>
              </a:spcBef>
              <a:spcAft>
                <a:spcPts val="0"/>
              </a:spcAft>
            </a:pPr>
            <a:r>
              <a:rPr lang="en-US" sz="1200" b="0" i="0" dirty="0">
                <a:solidFill>
                  <a:srgbClr val="1D2228"/>
                </a:solidFill>
                <a:effectLst/>
              </a:rPr>
              <a:t>Letters-Review of all letters</a:t>
            </a:r>
          </a:p>
          <a:p>
            <a:pPr algn="l" rtl="0">
              <a:spcBef>
                <a:spcPts val="0"/>
              </a:spcBef>
              <a:spcAft>
                <a:spcPts val="0"/>
              </a:spcAft>
            </a:pPr>
            <a:r>
              <a:rPr lang="en-US" sz="1200" b="0" i="0" dirty="0">
                <a:solidFill>
                  <a:srgbClr val="1D2228"/>
                </a:solidFill>
                <a:effectLst/>
              </a:rPr>
              <a:t>Shape-Review</a:t>
            </a:r>
          </a:p>
          <a:p>
            <a:pPr algn="l" rtl="0">
              <a:spcBef>
                <a:spcPts val="0"/>
              </a:spcBef>
              <a:spcAft>
                <a:spcPts val="0"/>
              </a:spcAft>
            </a:pPr>
            <a:r>
              <a:rPr lang="en-US" sz="1200" b="0" i="0" dirty="0">
                <a:solidFill>
                  <a:srgbClr val="1D2228"/>
                </a:solidFill>
                <a:effectLst/>
              </a:rPr>
              <a:t>Numbers-19,20</a:t>
            </a:r>
          </a:p>
          <a:p>
            <a:endParaRPr lang="en-US" dirty="0"/>
          </a:p>
        </p:txBody>
      </p:sp>
    </p:spTree>
    <p:extLst>
      <p:ext uri="{BB962C8B-B14F-4D97-AF65-F5344CB8AC3E}">
        <p14:creationId xmlns:p14="http://schemas.microsoft.com/office/powerpoint/2010/main" val="1507462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2F52F-B61C-400A-A231-A7F65F562DDC}"/>
              </a:ext>
            </a:extLst>
          </p:cNvPr>
          <p:cNvSpPr>
            <a:spLocks noGrp="1"/>
          </p:cNvSpPr>
          <p:nvPr>
            <p:ph type="title"/>
          </p:nvPr>
        </p:nvSpPr>
        <p:spPr/>
        <p:txBody>
          <a:bodyPr/>
          <a:lstStyle/>
          <a:p>
            <a:r>
              <a:rPr lang="en-US" b="1" dirty="0"/>
              <a:t>Full Day UPK Schedule</a:t>
            </a:r>
          </a:p>
        </p:txBody>
      </p:sp>
      <p:sp>
        <p:nvSpPr>
          <p:cNvPr id="3" name="Text Placeholder 2">
            <a:extLst>
              <a:ext uri="{FF2B5EF4-FFF2-40B4-BE49-F238E27FC236}">
                <a16:creationId xmlns:a16="http://schemas.microsoft.com/office/drawing/2014/main" id="{17BC88CF-E5B4-4FCD-9698-C2494089FA78}"/>
              </a:ext>
            </a:extLst>
          </p:cNvPr>
          <p:cNvSpPr>
            <a:spLocks noGrp="1"/>
          </p:cNvSpPr>
          <p:nvPr>
            <p:ph type="body" sz="quarter" idx="11"/>
          </p:nvPr>
        </p:nvSpPr>
        <p:spPr>
          <a:xfrm>
            <a:off x="4389120" y="1981932"/>
            <a:ext cx="6858000" cy="4620203"/>
          </a:xfrm>
        </p:spPr>
        <p:txBody>
          <a:bodyPr>
            <a:normAutofit fontScale="85000" lnSpcReduction="20000"/>
          </a:bodyPr>
          <a:lstStyle/>
          <a:p>
            <a:r>
              <a:rPr lang="en-US" dirty="0"/>
              <a:t>Schedule for Full Day Preschool *All children will start the day by washing their hands before entering the classroom. </a:t>
            </a:r>
          </a:p>
          <a:p>
            <a:pPr marL="0" marR="0">
              <a:lnSpc>
                <a:spcPct val="115000"/>
              </a:lnSpc>
              <a:spcBef>
                <a:spcPts val="0"/>
              </a:spcBef>
              <a:spcAft>
                <a:spcPts val="0"/>
              </a:spcAft>
            </a:pPr>
            <a:r>
              <a:rPr lang="en-US" sz="1800" u="sng" dirty="0">
                <a:effectLst/>
                <a:latin typeface="Arial" panose="020B0604020202020204" pitchFamily="34" charset="0"/>
                <a:ea typeface="Arial" panose="020B0604020202020204" pitchFamily="34" charset="0"/>
              </a:rPr>
              <a:t>Full Day UPK Schedule:</a:t>
            </a:r>
            <a:endParaRPr lang="en-US" sz="18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 </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9:00-9:15- Unpack</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9:15-9:45- Circle Time/Story Time</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9:45-9:50- Hand Washing</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9:50-10:10- Snack</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10:10-10:40- Recess (Outdoor Free Play)</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10:45-10:50- Hand Washing</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10:50-11:30- Centers (Self-Selected Activities)</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11:35-11:45- Cleanup/Handwashing</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11:45-12:15- Lunch</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12:15-12:30- Quiet Time</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12:30-1:00- Recess (Outdoor Free Play)</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1:00-1:10- Hand Washing</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1:10-1:30- Small Group</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1:30-2:30- Centers (Free Choice) </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2:30-2:45- Special</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2:45- Cleanup/Pack-up</a:t>
            </a:r>
          </a:p>
          <a:p>
            <a:endParaRPr lang="en-US" dirty="0"/>
          </a:p>
        </p:txBody>
      </p:sp>
      <p:pic>
        <p:nvPicPr>
          <p:cNvPr id="5" name="Picture 4" descr="A group of people outside&#10;&#10;Description automatically generated with low confidence">
            <a:extLst>
              <a:ext uri="{FF2B5EF4-FFF2-40B4-BE49-F238E27FC236}">
                <a16:creationId xmlns:a16="http://schemas.microsoft.com/office/drawing/2014/main" id="{015BAD60-66BC-4856-B01A-AD87CE33579A}"/>
              </a:ext>
            </a:extLst>
          </p:cNvPr>
          <p:cNvPicPr>
            <a:picLocks noChangeAspect="1"/>
          </p:cNvPicPr>
          <p:nvPr/>
        </p:nvPicPr>
        <p:blipFill>
          <a:blip r:embed="rId2"/>
          <a:stretch>
            <a:fillRect/>
          </a:stretch>
        </p:blipFill>
        <p:spPr>
          <a:xfrm>
            <a:off x="223932" y="205273"/>
            <a:ext cx="3334140" cy="2500605"/>
          </a:xfrm>
          <a:prstGeom prst="rect">
            <a:avLst/>
          </a:prstGeom>
        </p:spPr>
      </p:pic>
      <p:pic>
        <p:nvPicPr>
          <p:cNvPr id="6" name="Picture 5" descr="A picture containing outdoor, grass, sky, ground&#10;&#10;Description automatically generated">
            <a:extLst>
              <a:ext uri="{FF2B5EF4-FFF2-40B4-BE49-F238E27FC236}">
                <a16:creationId xmlns:a16="http://schemas.microsoft.com/office/drawing/2014/main" id="{C0F20003-F6F0-40CD-8C12-80C80230DC7E}"/>
              </a:ext>
            </a:extLst>
          </p:cNvPr>
          <p:cNvPicPr>
            <a:picLocks noChangeAspect="1"/>
          </p:cNvPicPr>
          <p:nvPr/>
        </p:nvPicPr>
        <p:blipFill>
          <a:blip r:embed="rId3"/>
          <a:stretch>
            <a:fillRect/>
          </a:stretch>
        </p:blipFill>
        <p:spPr>
          <a:xfrm>
            <a:off x="223932" y="2993343"/>
            <a:ext cx="4083845" cy="1985202"/>
          </a:xfrm>
          <a:prstGeom prst="rect">
            <a:avLst/>
          </a:prstGeom>
        </p:spPr>
      </p:pic>
    </p:spTree>
    <p:extLst>
      <p:ext uri="{BB962C8B-B14F-4D97-AF65-F5344CB8AC3E}">
        <p14:creationId xmlns:p14="http://schemas.microsoft.com/office/powerpoint/2010/main" val="3604763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917F77-243B-4BBF-93F5-981B781895FB}"/>
              </a:ext>
            </a:extLst>
          </p:cNvPr>
          <p:cNvSpPr>
            <a:spLocks noGrp="1"/>
          </p:cNvSpPr>
          <p:nvPr>
            <p:ph type="title"/>
          </p:nvPr>
        </p:nvSpPr>
        <p:spPr/>
        <p:txBody>
          <a:bodyPr>
            <a:normAutofit fontScale="90000"/>
          </a:bodyPr>
          <a:lstStyle/>
          <a:p>
            <a:r>
              <a:rPr lang="en-US" dirty="0"/>
              <a:t>Virtual Tour of our Buildings</a:t>
            </a:r>
          </a:p>
        </p:txBody>
      </p:sp>
      <p:sp>
        <p:nvSpPr>
          <p:cNvPr id="6" name="Freeform: Shape 14">
            <a:extLst>
              <a:ext uri="{FF2B5EF4-FFF2-40B4-BE49-F238E27FC236}">
                <a16:creationId xmlns:a16="http://schemas.microsoft.com/office/drawing/2014/main" id="{868E2822-F0BF-D949-B8E2-C5C9D5994043}"/>
              </a:ext>
              <a:ext uri="{C183D7F6-B498-43B3-948B-1728B52AA6E4}">
                <adec:decorative xmlns:adec="http://schemas.microsoft.com/office/drawing/2017/decorative" val="1"/>
              </a:ext>
            </a:extLst>
          </p:cNvPr>
          <p:cNvSpPr>
            <a:spLocks noChangeAspect="1"/>
          </p:cNvSpPr>
          <p:nvPr/>
        </p:nvSpPr>
        <p:spPr>
          <a:xfrm flipH="1">
            <a:off x="-81024" y="0"/>
            <a:ext cx="4023360" cy="6929752"/>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Illustration of a pencil character ">
            <a:extLst>
              <a:ext uri="{FF2B5EF4-FFF2-40B4-BE49-F238E27FC236}">
                <a16:creationId xmlns:a16="http://schemas.microsoft.com/office/drawing/2014/main" id="{222ABB80-F4BD-D04A-9014-C1E1AC2799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492209">
            <a:off x="715004" y="1795108"/>
            <a:ext cx="1915595" cy="3267784"/>
          </a:xfrm>
          <a:prstGeom prst="rect">
            <a:avLst/>
          </a:prstGeom>
        </p:spPr>
      </p:pic>
      <p:sp>
        <p:nvSpPr>
          <p:cNvPr id="3" name="Text Placeholder 2">
            <a:extLst>
              <a:ext uri="{FF2B5EF4-FFF2-40B4-BE49-F238E27FC236}">
                <a16:creationId xmlns:a16="http://schemas.microsoft.com/office/drawing/2014/main" id="{D7550585-CA92-EB41-9898-BB8983638AD6}"/>
              </a:ext>
            </a:extLst>
          </p:cNvPr>
          <p:cNvSpPr>
            <a:spLocks noGrp="1"/>
          </p:cNvSpPr>
          <p:nvPr>
            <p:ph type="body" sz="quarter" idx="11"/>
          </p:nvPr>
        </p:nvSpPr>
        <p:spPr>
          <a:xfrm>
            <a:off x="4389120" y="1970358"/>
            <a:ext cx="6858000" cy="4233672"/>
          </a:xfrm>
        </p:spPr>
        <p:txBody>
          <a:bodyPr/>
          <a:lstStyle/>
          <a:p>
            <a:r>
              <a:rPr lang="en-US" dirty="0"/>
              <a:t>Red School: Three’s and Four’s Half Day (UPK)</a:t>
            </a:r>
          </a:p>
          <a:p>
            <a:r>
              <a:rPr lang="en-US" dirty="0"/>
              <a:t>Threes: </a:t>
            </a:r>
            <a:r>
              <a:rPr lang="en-US" dirty="0">
                <a:solidFill>
                  <a:srgbClr val="FFFF00"/>
                </a:solidFill>
                <a:hlinkClick r:id="rId4">
                  <a:extLst>
                    <a:ext uri="{A12FA001-AC4F-418D-AE19-62706E023703}">
                      <ahyp:hlinkClr xmlns:ahyp="http://schemas.microsoft.com/office/drawing/2018/hyperlinkcolor" val="tx"/>
                    </a:ext>
                  </a:extLst>
                </a:hlinkClick>
              </a:rPr>
              <a:t>https://www.youtube.com/watch?v=hr7L11xZoAs&amp;feature=youtu.be</a:t>
            </a:r>
            <a:endParaRPr lang="en-US" dirty="0">
              <a:solidFill>
                <a:srgbClr val="FFFF00"/>
              </a:solidFill>
            </a:endParaRPr>
          </a:p>
          <a:p>
            <a:endParaRPr lang="en-US" dirty="0"/>
          </a:p>
          <a:p>
            <a:r>
              <a:rPr lang="en-US" dirty="0"/>
              <a:t>Fours: </a:t>
            </a:r>
            <a:r>
              <a:rPr lang="en-US" b="0" i="0" u="sng" dirty="0">
                <a:solidFill>
                  <a:srgbClr val="FFFF00"/>
                </a:solidFill>
                <a:effectLst/>
                <a:latin typeface="Roboto"/>
                <a:hlinkClick r:id="rId5">
                  <a:extLst>
                    <a:ext uri="{A12FA001-AC4F-418D-AE19-62706E023703}">
                      <ahyp:hlinkClr xmlns:ahyp="http://schemas.microsoft.com/office/drawing/2018/hyperlinkcolor" val="tx"/>
                    </a:ext>
                  </a:extLst>
                </a:hlinkClick>
              </a:rPr>
              <a:t>https://youtu.be/qqd5H_En-KM</a:t>
            </a:r>
            <a:r>
              <a:rPr lang="en-US" b="0" i="0" dirty="0">
                <a:solidFill>
                  <a:srgbClr val="FFFF00"/>
                </a:solidFill>
                <a:effectLst/>
                <a:latin typeface="Helvetica Neue"/>
              </a:rPr>
              <a:t> </a:t>
            </a:r>
          </a:p>
          <a:p>
            <a:endParaRPr lang="en-US" dirty="0"/>
          </a:p>
          <a:p>
            <a:r>
              <a:rPr lang="en-US" dirty="0"/>
              <a:t>White School: Four’s Full Day (UPK)</a:t>
            </a:r>
          </a:p>
          <a:p>
            <a:r>
              <a:rPr lang="en-US" b="0" i="0" u="sng" dirty="0">
                <a:solidFill>
                  <a:srgbClr val="FFFF00"/>
                </a:solidFill>
                <a:effectLst/>
                <a:latin typeface="Helvetica Neue"/>
                <a:hlinkClick r:id="rId6">
                  <a:extLst>
                    <a:ext uri="{A12FA001-AC4F-418D-AE19-62706E023703}">
                      <ahyp:hlinkClr xmlns:ahyp="http://schemas.microsoft.com/office/drawing/2018/hyperlinkcolor" val="tx"/>
                    </a:ext>
                  </a:extLst>
                </a:hlinkClick>
              </a:rPr>
              <a:t>https://youtu.be/RYd5AozJ_Tw</a:t>
            </a:r>
            <a:endParaRPr lang="en-US" dirty="0">
              <a:solidFill>
                <a:srgbClr val="FFFF00"/>
              </a:solidFill>
            </a:endParaRPr>
          </a:p>
        </p:txBody>
      </p:sp>
      <p:pic>
        <p:nvPicPr>
          <p:cNvPr id="11" name="Picture 10" descr="A picture containing grass, outdoor, tree, person&#10;&#10;Description automatically generated">
            <a:extLst>
              <a:ext uri="{FF2B5EF4-FFF2-40B4-BE49-F238E27FC236}">
                <a16:creationId xmlns:a16="http://schemas.microsoft.com/office/drawing/2014/main" id="{71E9D637-34AC-4957-8F08-C7B69CB8F211}"/>
              </a:ext>
            </a:extLst>
          </p:cNvPr>
          <p:cNvPicPr>
            <a:picLocks noChangeAspect="1"/>
          </p:cNvPicPr>
          <p:nvPr/>
        </p:nvPicPr>
        <p:blipFill>
          <a:blip r:embed="rId7"/>
          <a:stretch>
            <a:fillRect/>
          </a:stretch>
        </p:blipFill>
        <p:spPr>
          <a:xfrm>
            <a:off x="6612126" y="5102701"/>
            <a:ext cx="1216747" cy="1622598"/>
          </a:xfrm>
          <a:prstGeom prst="rect">
            <a:avLst/>
          </a:prstGeom>
        </p:spPr>
      </p:pic>
      <p:pic>
        <p:nvPicPr>
          <p:cNvPr id="15" name="Picture 14" descr="A person smiling for the camera&#10;&#10;Description automatically generated with low confidence">
            <a:extLst>
              <a:ext uri="{FF2B5EF4-FFF2-40B4-BE49-F238E27FC236}">
                <a16:creationId xmlns:a16="http://schemas.microsoft.com/office/drawing/2014/main" id="{9A97009A-3B70-4902-9DC6-095F6B22A784}"/>
              </a:ext>
            </a:extLst>
          </p:cNvPr>
          <p:cNvPicPr>
            <a:picLocks noChangeAspect="1"/>
          </p:cNvPicPr>
          <p:nvPr/>
        </p:nvPicPr>
        <p:blipFill>
          <a:blip r:embed="rId8"/>
          <a:stretch>
            <a:fillRect/>
          </a:stretch>
        </p:blipFill>
        <p:spPr>
          <a:xfrm>
            <a:off x="8134762" y="5108637"/>
            <a:ext cx="1199848" cy="1597241"/>
          </a:xfrm>
          <a:prstGeom prst="rect">
            <a:avLst/>
          </a:prstGeom>
        </p:spPr>
      </p:pic>
      <p:pic>
        <p:nvPicPr>
          <p:cNvPr id="10" name="Picture 9" descr="A couple of women smiling&#10;&#10;Description automatically generated with low confidence">
            <a:extLst>
              <a:ext uri="{FF2B5EF4-FFF2-40B4-BE49-F238E27FC236}">
                <a16:creationId xmlns:a16="http://schemas.microsoft.com/office/drawing/2014/main" id="{B20B9A6A-4B1E-423C-8587-41E9A54225FB}"/>
              </a:ext>
            </a:extLst>
          </p:cNvPr>
          <p:cNvPicPr>
            <a:picLocks noChangeAspect="1"/>
          </p:cNvPicPr>
          <p:nvPr/>
        </p:nvPicPr>
        <p:blipFill>
          <a:blip r:embed="rId9"/>
          <a:stretch>
            <a:fillRect/>
          </a:stretch>
        </p:blipFill>
        <p:spPr>
          <a:xfrm>
            <a:off x="9687464" y="5108637"/>
            <a:ext cx="2006441" cy="1610727"/>
          </a:xfrm>
          <a:prstGeom prst="rect">
            <a:avLst/>
          </a:prstGeom>
        </p:spPr>
      </p:pic>
    </p:spTree>
    <p:extLst>
      <p:ext uri="{BB962C8B-B14F-4D97-AF65-F5344CB8AC3E}">
        <p14:creationId xmlns:p14="http://schemas.microsoft.com/office/powerpoint/2010/main" val="112335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61755D0-5562-4A11-BF40-227C0B57EFCA}"/>
              </a:ext>
            </a:extLst>
          </p:cNvPr>
          <p:cNvSpPr>
            <a:spLocks noGrp="1"/>
          </p:cNvSpPr>
          <p:nvPr>
            <p:ph type="title"/>
          </p:nvPr>
        </p:nvSpPr>
        <p:spPr/>
        <p:txBody>
          <a:bodyPr/>
          <a:lstStyle/>
          <a:p>
            <a:r>
              <a:rPr lang="en-US" dirty="0"/>
              <a:t>Fun Facts</a:t>
            </a:r>
          </a:p>
        </p:txBody>
      </p:sp>
      <p:sp>
        <p:nvSpPr>
          <p:cNvPr id="6" name="Freeform: Shape 14">
            <a:extLst>
              <a:ext uri="{FF2B5EF4-FFF2-40B4-BE49-F238E27FC236}">
                <a16:creationId xmlns:a16="http://schemas.microsoft.com/office/drawing/2014/main" id="{868E2822-F0BF-D949-B8E2-C5C9D5994043}"/>
              </a:ext>
              <a:ext uri="{C183D7F6-B498-43B3-948B-1728B52AA6E4}">
                <adec:decorative xmlns:adec="http://schemas.microsoft.com/office/drawing/2017/decorative" val="1"/>
              </a:ext>
            </a:extLst>
          </p:cNvPr>
          <p:cNvSpPr/>
          <p:nvPr/>
        </p:nvSpPr>
        <p:spPr>
          <a:xfrm flipH="1">
            <a:off x="179213" y="-9328"/>
            <a:ext cx="3987118" cy="6867328"/>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Graphic 4" descr="Illustration of a purple book character">
            <a:extLst>
              <a:ext uri="{FF2B5EF4-FFF2-40B4-BE49-F238E27FC236}">
                <a16:creationId xmlns:a16="http://schemas.microsoft.com/office/drawing/2014/main" id="{66D65075-912A-0B45-A895-6C8FA62F34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432013" y="812818"/>
            <a:ext cx="2240025" cy="2708619"/>
          </a:xfrm>
          <a:prstGeom prst="rect">
            <a:avLst/>
          </a:prstGeom>
        </p:spPr>
      </p:pic>
      <p:sp>
        <p:nvSpPr>
          <p:cNvPr id="3" name="Text Placeholder 2">
            <a:extLst>
              <a:ext uri="{FF2B5EF4-FFF2-40B4-BE49-F238E27FC236}">
                <a16:creationId xmlns:a16="http://schemas.microsoft.com/office/drawing/2014/main" id="{D7550585-CA92-EB41-9898-BB8983638AD6}"/>
              </a:ext>
            </a:extLst>
          </p:cNvPr>
          <p:cNvSpPr>
            <a:spLocks noGrp="1"/>
          </p:cNvSpPr>
          <p:nvPr>
            <p:ph type="body" sz="quarter" idx="11"/>
          </p:nvPr>
        </p:nvSpPr>
        <p:spPr>
          <a:xfrm>
            <a:off x="3958542" y="1623144"/>
            <a:ext cx="5400832" cy="4233672"/>
          </a:xfrm>
        </p:spPr>
        <p:txBody>
          <a:bodyPr>
            <a:normAutofit lnSpcReduction="10000"/>
          </a:bodyPr>
          <a:lstStyle/>
          <a:p>
            <a:pPr marL="285750" indent="-285750">
              <a:buFont typeface="Arial" panose="020B0604020202020204" pitchFamily="34" charset="0"/>
              <a:buChar char="•"/>
            </a:pPr>
            <a:r>
              <a:rPr lang="en-US" dirty="0"/>
              <a:t>Our school takes walking field trips around the Village to places like the library, the bank, the bakery, and the fire museum.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go on field trips in the fall and spring to places like Twin Ponds and Lawrence Farms, and the Children’s Museum, Richard’s, Montgomery Elementary School, and the Park in the Village. (Of course, this year has been a little different.)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like to participate in Village Events, including parades and celebrating our local Veterans.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Every year our Three’s participate in the St. Jude’s Trike-a-Thon</a:t>
            </a:r>
          </a:p>
          <a:p>
            <a:endParaRPr lang="en-US" dirty="0"/>
          </a:p>
        </p:txBody>
      </p:sp>
      <p:pic>
        <p:nvPicPr>
          <p:cNvPr id="4" name="Picture 3" descr="A group of people in a parade&#10;&#10;Description automatically generated with low confidence">
            <a:extLst>
              <a:ext uri="{FF2B5EF4-FFF2-40B4-BE49-F238E27FC236}">
                <a16:creationId xmlns:a16="http://schemas.microsoft.com/office/drawing/2014/main" id="{D2D1A3C1-4013-46D5-992A-734E77458F9F}"/>
              </a:ext>
            </a:extLst>
          </p:cNvPr>
          <p:cNvPicPr>
            <a:picLocks noChangeAspect="1"/>
          </p:cNvPicPr>
          <p:nvPr/>
        </p:nvPicPr>
        <p:blipFill>
          <a:blip r:embed="rId4"/>
          <a:stretch>
            <a:fillRect/>
          </a:stretch>
        </p:blipFill>
        <p:spPr>
          <a:xfrm>
            <a:off x="9692358" y="108931"/>
            <a:ext cx="2435604" cy="1826703"/>
          </a:xfrm>
          <a:prstGeom prst="rect">
            <a:avLst/>
          </a:prstGeom>
        </p:spPr>
      </p:pic>
      <p:sp>
        <p:nvSpPr>
          <p:cNvPr id="11" name="TextBox 10">
            <a:extLst>
              <a:ext uri="{FF2B5EF4-FFF2-40B4-BE49-F238E27FC236}">
                <a16:creationId xmlns:a16="http://schemas.microsoft.com/office/drawing/2014/main" id="{4E6A2425-6D09-4679-86E8-073F7924940B}"/>
              </a:ext>
            </a:extLst>
          </p:cNvPr>
          <p:cNvSpPr txBox="1"/>
          <p:nvPr/>
        </p:nvSpPr>
        <p:spPr>
          <a:xfrm>
            <a:off x="9692358" y="1958578"/>
            <a:ext cx="2499642" cy="276999"/>
          </a:xfrm>
          <a:prstGeom prst="rect">
            <a:avLst/>
          </a:prstGeom>
          <a:noFill/>
        </p:spPr>
        <p:txBody>
          <a:bodyPr wrap="square" rtlCol="0">
            <a:spAutoFit/>
          </a:bodyPr>
          <a:lstStyle/>
          <a:p>
            <a:r>
              <a:rPr lang="en-US" sz="1200" dirty="0">
                <a:solidFill>
                  <a:schemeClr val="bg1"/>
                </a:solidFill>
              </a:rPr>
              <a:t>        St. Patrick’s Day Parade</a:t>
            </a:r>
          </a:p>
        </p:txBody>
      </p:sp>
      <p:pic>
        <p:nvPicPr>
          <p:cNvPr id="13" name="Picture 12" descr="A group of children posing for a photo&#10;&#10;Description automatically generated with medium confidence">
            <a:extLst>
              <a:ext uri="{FF2B5EF4-FFF2-40B4-BE49-F238E27FC236}">
                <a16:creationId xmlns:a16="http://schemas.microsoft.com/office/drawing/2014/main" id="{C0505A34-07EA-4929-830F-032A234D77F0}"/>
              </a:ext>
            </a:extLst>
          </p:cNvPr>
          <p:cNvPicPr>
            <a:picLocks noChangeAspect="1"/>
          </p:cNvPicPr>
          <p:nvPr/>
        </p:nvPicPr>
        <p:blipFill>
          <a:blip r:embed="rId5"/>
          <a:stretch>
            <a:fillRect/>
          </a:stretch>
        </p:blipFill>
        <p:spPr>
          <a:xfrm>
            <a:off x="9488242" y="2309768"/>
            <a:ext cx="2703758" cy="1315829"/>
          </a:xfrm>
          <a:prstGeom prst="rect">
            <a:avLst/>
          </a:prstGeom>
        </p:spPr>
      </p:pic>
      <p:sp>
        <p:nvSpPr>
          <p:cNvPr id="14" name="TextBox 13">
            <a:extLst>
              <a:ext uri="{FF2B5EF4-FFF2-40B4-BE49-F238E27FC236}">
                <a16:creationId xmlns:a16="http://schemas.microsoft.com/office/drawing/2014/main" id="{7B4065AE-71AE-4660-BD75-63B1F06C9B80}"/>
              </a:ext>
            </a:extLst>
          </p:cNvPr>
          <p:cNvSpPr txBox="1"/>
          <p:nvPr/>
        </p:nvSpPr>
        <p:spPr>
          <a:xfrm>
            <a:off x="9488242" y="3739980"/>
            <a:ext cx="2639720" cy="276999"/>
          </a:xfrm>
          <a:prstGeom prst="rect">
            <a:avLst/>
          </a:prstGeom>
          <a:noFill/>
        </p:spPr>
        <p:txBody>
          <a:bodyPr wrap="square" rtlCol="0">
            <a:spAutoFit/>
          </a:bodyPr>
          <a:lstStyle/>
          <a:p>
            <a:r>
              <a:rPr lang="en-US" sz="1200" dirty="0">
                <a:solidFill>
                  <a:schemeClr val="bg1"/>
                </a:solidFill>
              </a:rPr>
              <a:t>             Valentine’s for Veterans</a:t>
            </a:r>
          </a:p>
        </p:txBody>
      </p:sp>
      <p:pic>
        <p:nvPicPr>
          <p:cNvPr id="16" name="Picture 15" descr="A picture containing person, outdoor, grass, sky&#10;&#10;Description automatically generated">
            <a:extLst>
              <a:ext uri="{FF2B5EF4-FFF2-40B4-BE49-F238E27FC236}">
                <a16:creationId xmlns:a16="http://schemas.microsoft.com/office/drawing/2014/main" id="{102A2158-9BC3-43E1-B55D-387A4CF2955D}"/>
              </a:ext>
            </a:extLst>
          </p:cNvPr>
          <p:cNvPicPr>
            <a:picLocks noChangeAspect="1"/>
          </p:cNvPicPr>
          <p:nvPr/>
        </p:nvPicPr>
        <p:blipFill>
          <a:blip r:embed="rId6"/>
          <a:stretch>
            <a:fillRect/>
          </a:stretch>
        </p:blipFill>
        <p:spPr>
          <a:xfrm>
            <a:off x="9488242" y="4228051"/>
            <a:ext cx="2664997" cy="1813760"/>
          </a:xfrm>
          <a:prstGeom prst="rect">
            <a:avLst/>
          </a:prstGeom>
        </p:spPr>
      </p:pic>
      <p:sp>
        <p:nvSpPr>
          <p:cNvPr id="17" name="TextBox 16">
            <a:extLst>
              <a:ext uri="{FF2B5EF4-FFF2-40B4-BE49-F238E27FC236}">
                <a16:creationId xmlns:a16="http://schemas.microsoft.com/office/drawing/2014/main" id="{9526D9FF-B139-4068-92C8-C50489A2E45C}"/>
              </a:ext>
            </a:extLst>
          </p:cNvPr>
          <p:cNvSpPr txBox="1"/>
          <p:nvPr/>
        </p:nvSpPr>
        <p:spPr>
          <a:xfrm>
            <a:off x="9500880" y="6112319"/>
            <a:ext cx="2639720" cy="461665"/>
          </a:xfrm>
          <a:prstGeom prst="rect">
            <a:avLst/>
          </a:prstGeom>
          <a:noFill/>
        </p:spPr>
        <p:txBody>
          <a:bodyPr wrap="square" rtlCol="0">
            <a:spAutoFit/>
          </a:bodyPr>
          <a:lstStyle/>
          <a:p>
            <a:pPr algn="ctr"/>
            <a:r>
              <a:rPr lang="en-US" sz="1200" dirty="0">
                <a:solidFill>
                  <a:schemeClr val="bg1"/>
                </a:solidFill>
              </a:rPr>
              <a:t>Ceremony recognizing and honoring Veterans</a:t>
            </a:r>
          </a:p>
        </p:txBody>
      </p:sp>
      <p:pic>
        <p:nvPicPr>
          <p:cNvPr id="7" name="Picture 6" descr="A group of people posing for a photo&#10;&#10;Description automatically generated with medium confidence">
            <a:extLst>
              <a:ext uri="{FF2B5EF4-FFF2-40B4-BE49-F238E27FC236}">
                <a16:creationId xmlns:a16="http://schemas.microsoft.com/office/drawing/2014/main" id="{D797D138-91E8-42CD-AE69-AA7225998A45}"/>
              </a:ext>
            </a:extLst>
          </p:cNvPr>
          <p:cNvPicPr>
            <a:picLocks noChangeAspect="1"/>
          </p:cNvPicPr>
          <p:nvPr/>
        </p:nvPicPr>
        <p:blipFill>
          <a:blip r:embed="rId7"/>
          <a:stretch>
            <a:fillRect/>
          </a:stretch>
        </p:blipFill>
        <p:spPr>
          <a:xfrm>
            <a:off x="493562" y="4016978"/>
            <a:ext cx="2453116" cy="1839837"/>
          </a:xfrm>
          <a:prstGeom prst="rect">
            <a:avLst/>
          </a:prstGeom>
        </p:spPr>
      </p:pic>
      <p:sp>
        <p:nvSpPr>
          <p:cNvPr id="12" name="TextBox 11">
            <a:extLst>
              <a:ext uri="{FF2B5EF4-FFF2-40B4-BE49-F238E27FC236}">
                <a16:creationId xmlns:a16="http://schemas.microsoft.com/office/drawing/2014/main" id="{DB08DE57-E8B8-4826-9236-F62F4DB4F36B}"/>
              </a:ext>
            </a:extLst>
          </p:cNvPr>
          <p:cNvSpPr txBox="1"/>
          <p:nvPr/>
        </p:nvSpPr>
        <p:spPr>
          <a:xfrm flipH="1">
            <a:off x="493562" y="6041811"/>
            <a:ext cx="2453116" cy="307777"/>
          </a:xfrm>
          <a:prstGeom prst="rect">
            <a:avLst/>
          </a:prstGeom>
          <a:noFill/>
        </p:spPr>
        <p:txBody>
          <a:bodyPr wrap="square" rtlCol="0">
            <a:spAutoFit/>
          </a:bodyPr>
          <a:lstStyle/>
          <a:p>
            <a:r>
              <a:rPr lang="en-US" sz="1400" dirty="0">
                <a:solidFill>
                  <a:schemeClr val="bg1"/>
                </a:solidFill>
              </a:rPr>
              <a:t>St. Jude’s Trike-a-Thon</a:t>
            </a:r>
          </a:p>
        </p:txBody>
      </p:sp>
    </p:spTree>
    <p:extLst>
      <p:ext uri="{BB962C8B-B14F-4D97-AF65-F5344CB8AC3E}">
        <p14:creationId xmlns:p14="http://schemas.microsoft.com/office/powerpoint/2010/main" val="2174736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4A52C-1616-4DE9-8F38-FB14C873292F}"/>
              </a:ext>
            </a:extLst>
          </p:cNvPr>
          <p:cNvSpPr>
            <a:spLocks noGrp="1"/>
          </p:cNvSpPr>
          <p:nvPr>
            <p:ph type="title"/>
          </p:nvPr>
        </p:nvSpPr>
        <p:spPr>
          <a:xfrm>
            <a:off x="914400" y="251671"/>
            <a:ext cx="6400800" cy="685800"/>
          </a:xfrm>
        </p:spPr>
        <p:txBody>
          <a:bodyPr/>
          <a:lstStyle/>
          <a:p>
            <a:r>
              <a:rPr lang="en-US" dirty="0"/>
              <a:t>Class Information</a:t>
            </a:r>
          </a:p>
        </p:txBody>
      </p:sp>
      <p:sp>
        <p:nvSpPr>
          <p:cNvPr id="5" name="Text Placeholder 4">
            <a:extLst>
              <a:ext uri="{FF2B5EF4-FFF2-40B4-BE49-F238E27FC236}">
                <a16:creationId xmlns:a16="http://schemas.microsoft.com/office/drawing/2014/main" id="{FC163D03-0474-4A43-A81C-E7FC3027F22D}"/>
              </a:ext>
            </a:extLst>
          </p:cNvPr>
          <p:cNvSpPr>
            <a:spLocks noGrp="1"/>
          </p:cNvSpPr>
          <p:nvPr>
            <p:ph type="body" sz="quarter" idx="11"/>
          </p:nvPr>
        </p:nvSpPr>
        <p:spPr>
          <a:xfrm>
            <a:off x="587229" y="1073791"/>
            <a:ext cx="7130643" cy="5679347"/>
          </a:xfrm>
        </p:spPr>
        <p:txBody>
          <a:bodyPr>
            <a:normAutofit fontScale="25000" lnSpcReduction="20000"/>
          </a:bodyPr>
          <a:lstStyle/>
          <a:p>
            <a:pPr marL="285750" marR="0" indent="-285750">
              <a:spcBef>
                <a:spcPts val="0"/>
              </a:spcBef>
              <a:spcAft>
                <a:spcPts val="0"/>
              </a:spcAft>
              <a:buFont typeface="Arial" panose="020B0604020202020204" pitchFamily="34" charset="0"/>
              <a:buChar char="•"/>
            </a:pPr>
            <a:r>
              <a:rPr lang="en-US" sz="6400" b="1" u="sng" dirty="0">
                <a:effectLst/>
                <a:ea typeface="MS ??"/>
                <a:cs typeface="Times New Roman" panose="02020603050405020304" pitchFamily="18" charset="0"/>
              </a:rPr>
              <a:t>Mommy and Me Class</a:t>
            </a:r>
          </a:p>
          <a:p>
            <a:pPr marR="0">
              <a:spcBef>
                <a:spcPts val="0"/>
              </a:spcBef>
              <a:spcAft>
                <a:spcPts val="0"/>
              </a:spcAft>
            </a:pPr>
            <a:endParaRPr lang="en-US" sz="4800" dirty="0">
              <a:effectLst/>
              <a:ea typeface="MS ??"/>
              <a:cs typeface="Times New Roman" panose="02020603050405020304" pitchFamily="18" charset="0"/>
            </a:endParaRPr>
          </a:p>
          <a:p>
            <a:pPr marL="0" marR="0" algn="just">
              <a:spcBef>
                <a:spcPts val="0"/>
              </a:spcBef>
              <a:spcAft>
                <a:spcPts val="0"/>
              </a:spcAft>
            </a:pPr>
            <a:r>
              <a:rPr lang="en-US" sz="4800" dirty="0">
                <a:effectLst/>
                <a:ea typeface="MS ??"/>
                <a:cs typeface="Times New Roman" panose="02020603050405020304" pitchFamily="18" charset="0"/>
              </a:rPr>
              <a:t>We offer a Mommy and Me class which meets once a week for 18 months – 3 years old and their caregiver.  </a:t>
            </a: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r>
              <a:rPr lang="en-US" sz="4800" b="1" dirty="0">
                <a:effectLst/>
                <a:ea typeface="MS ??"/>
                <a:cs typeface="Times New Roman" panose="02020603050405020304" pitchFamily="18" charset="0"/>
              </a:rPr>
              <a:t>Monday 9:30 – 10:30 am</a:t>
            </a: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endParaRPr lang="en-US" sz="4800" b="1" dirty="0">
              <a:ea typeface="MS ??"/>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6400" b="1" u="sng" dirty="0">
                <a:effectLst/>
                <a:ea typeface="MS ??"/>
                <a:cs typeface="Times New Roman" panose="02020603050405020304" pitchFamily="18" charset="0"/>
              </a:rPr>
              <a:t>3-Year-Old Class</a:t>
            </a:r>
          </a:p>
          <a:p>
            <a:pPr marR="0" algn="just">
              <a:spcBef>
                <a:spcPts val="0"/>
              </a:spcBef>
              <a:spcAft>
                <a:spcPts val="0"/>
              </a:spcAft>
            </a:pPr>
            <a:endParaRPr lang="en-US" sz="4800" b="1" u="sng" dirty="0">
              <a:effectLst/>
              <a:ea typeface="MS ??"/>
              <a:cs typeface="Times New Roman" panose="02020603050405020304" pitchFamily="18" charset="0"/>
            </a:endParaRPr>
          </a:p>
          <a:p>
            <a:pPr marR="0" algn="just">
              <a:spcBef>
                <a:spcPts val="0"/>
              </a:spcBef>
              <a:spcAft>
                <a:spcPts val="0"/>
              </a:spcAft>
            </a:pPr>
            <a:endParaRPr lang="en-US" sz="4800" dirty="0">
              <a:effectLst/>
              <a:ea typeface="MS ??"/>
              <a:cs typeface="Times New Roman" panose="02020603050405020304" pitchFamily="18" charset="0"/>
            </a:endParaRPr>
          </a:p>
          <a:p>
            <a:pPr marL="0" marR="0" algn="just">
              <a:spcBef>
                <a:spcPts val="0"/>
              </a:spcBef>
              <a:spcAft>
                <a:spcPts val="0"/>
              </a:spcAft>
            </a:pPr>
            <a:r>
              <a:rPr lang="en-US" sz="4800" dirty="0">
                <a:effectLst/>
                <a:ea typeface="MS ??"/>
                <a:cs typeface="Times New Roman" panose="02020603050405020304" pitchFamily="18" charset="0"/>
              </a:rPr>
              <a:t>Our </a:t>
            </a:r>
            <a:r>
              <a:rPr lang="en-US" sz="4800" dirty="0">
                <a:ea typeface="MS ??"/>
                <a:cs typeface="Times New Roman" panose="02020603050405020304" pitchFamily="18" charset="0"/>
              </a:rPr>
              <a:t>T</a:t>
            </a:r>
            <a:r>
              <a:rPr lang="en-US" sz="4800" dirty="0">
                <a:effectLst/>
                <a:ea typeface="MS ??"/>
                <a:cs typeface="Times New Roman" panose="02020603050405020304" pitchFamily="18" charset="0"/>
              </a:rPr>
              <a:t>hree-</a:t>
            </a:r>
            <a:r>
              <a:rPr lang="en-US" sz="4800" dirty="0">
                <a:ea typeface="MS ??"/>
                <a:cs typeface="Times New Roman" panose="02020603050405020304" pitchFamily="18" charset="0"/>
              </a:rPr>
              <a:t>Y</a:t>
            </a:r>
            <a:r>
              <a:rPr lang="en-US" sz="4800" dirty="0">
                <a:effectLst/>
                <a:ea typeface="MS ??"/>
                <a:cs typeface="Times New Roman" panose="02020603050405020304" pitchFamily="18" charset="0"/>
              </a:rPr>
              <a:t>ear-</a:t>
            </a:r>
            <a:r>
              <a:rPr lang="en-US" sz="4800" dirty="0">
                <a:ea typeface="MS ??"/>
                <a:cs typeface="Times New Roman" panose="02020603050405020304" pitchFamily="18" charset="0"/>
              </a:rPr>
              <a:t>O</a:t>
            </a:r>
            <a:r>
              <a:rPr lang="en-US" sz="4800" dirty="0">
                <a:effectLst/>
                <a:ea typeface="MS ??"/>
                <a:cs typeface="Times New Roman" panose="02020603050405020304" pitchFamily="18" charset="0"/>
              </a:rPr>
              <a:t>ld’s class meets for 2 ½ hours each session in the Red School.  </a:t>
            </a: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r>
              <a:rPr lang="en-US" sz="4800" b="1" dirty="0">
                <a:effectLst/>
                <a:ea typeface="MS ??"/>
                <a:cs typeface="Times New Roman" panose="02020603050405020304" pitchFamily="18" charset="0"/>
              </a:rPr>
              <a:t>Tuesday &amp; Thursday		9:15-11:45 am</a:t>
            </a:r>
            <a:endParaRPr lang="en-US" sz="4800" dirty="0">
              <a:effectLst/>
              <a:ea typeface="MS ??"/>
              <a:cs typeface="Times New Roman" panose="02020603050405020304" pitchFamily="18" charset="0"/>
            </a:endParaRPr>
          </a:p>
          <a:p>
            <a:pPr marL="0" marR="0" algn="just">
              <a:spcBef>
                <a:spcPts val="0"/>
              </a:spcBef>
              <a:spcAft>
                <a:spcPts val="0"/>
              </a:spcAft>
            </a:pPr>
            <a:r>
              <a:rPr lang="en-US" sz="4800" b="1" dirty="0">
                <a:effectLst/>
                <a:ea typeface="MS ??"/>
                <a:cs typeface="Times New Roman" panose="02020603050405020304" pitchFamily="18" charset="0"/>
              </a:rPr>
              <a:t>Mon, Weds, &amp; Friday		9:15-11:45 am</a:t>
            </a:r>
            <a:endParaRPr lang="en-US" sz="4800" dirty="0">
              <a:effectLst/>
              <a:ea typeface="MS ??"/>
              <a:cs typeface="Times New Roman" panose="02020603050405020304" pitchFamily="18" charset="0"/>
            </a:endParaRPr>
          </a:p>
          <a:p>
            <a:pPr marL="0" marR="0" algn="just">
              <a:spcBef>
                <a:spcPts val="0"/>
              </a:spcBef>
              <a:spcAft>
                <a:spcPts val="0"/>
              </a:spcAft>
            </a:pPr>
            <a:r>
              <a:rPr lang="en-US" sz="4800" b="1" dirty="0">
                <a:effectLst/>
                <a:ea typeface="MS ??"/>
                <a:cs typeface="Times New Roman" panose="02020603050405020304" pitchFamily="18" charset="0"/>
              </a:rPr>
              <a:t>Monday-Friday		9:15-11:45 am</a:t>
            </a: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endParaRPr lang="en-US" sz="6400" b="1" dirty="0">
              <a:ea typeface="MS ??"/>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6400" b="1" u="sng" dirty="0">
                <a:effectLst/>
                <a:ea typeface="MS ??"/>
                <a:cs typeface="Times New Roman" panose="02020603050405020304" pitchFamily="18" charset="0"/>
              </a:rPr>
              <a:t>4-Year-Old Class – 5 Days UPK HALF DAY (anticipated)***</a:t>
            </a:r>
          </a:p>
          <a:p>
            <a:pPr marR="0" algn="just">
              <a:spcBef>
                <a:spcPts val="0"/>
              </a:spcBef>
              <a:spcAft>
                <a:spcPts val="0"/>
              </a:spcAft>
            </a:pPr>
            <a:endParaRPr lang="en-US" sz="6400" b="1" u="sng" dirty="0">
              <a:effectLst/>
              <a:ea typeface="MS ??"/>
              <a:cs typeface="Times New Roman" panose="02020603050405020304" pitchFamily="18" charset="0"/>
            </a:endParaRPr>
          </a:p>
          <a:p>
            <a:pPr marR="0" algn="just">
              <a:spcBef>
                <a:spcPts val="0"/>
              </a:spcBef>
              <a:spcAft>
                <a:spcPts val="0"/>
              </a:spcAft>
            </a:pPr>
            <a:endParaRPr lang="en-US" sz="4800" dirty="0">
              <a:effectLst/>
              <a:ea typeface="MS ??"/>
              <a:cs typeface="Times New Roman" panose="02020603050405020304" pitchFamily="18" charset="0"/>
            </a:endParaRPr>
          </a:p>
          <a:p>
            <a:pPr marL="0" marR="0" algn="just">
              <a:spcBef>
                <a:spcPts val="0"/>
              </a:spcBef>
              <a:spcAft>
                <a:spcPts val="0"/>
              </a:spcAft>
            </a:pPr>
            <a:r>
              <a:rPr lang="en-US" sz="4800" dirty="0">
                <a:effectLst/>
                <a:ea typeface="MS ??"/>
                <a:cs typeface="Times New Roman" panose="02020603050405020304" pitchFamily="18" charset="0"/>
              </a:rPr>
              <a:t>Our Four-Year-Old half day class meets five times a week for 2 ½ hours each session in our Red School.  As a collaborative agency of VCSD (anticipated) any child selected for this program and placed at our school can be placed in either morning or afternoon sessions.  </a:t>
            </a: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r>
              <a:rPr lang="en-US" sz="4800" b="1" dirty="0">
                <a:effectLst/>
                <a:ea typeface="MS ??"/>
                <a:cs typeface="Times New Roman" panose="02020603050405020304" pitchFamily="18" charset="0"/>
              </a:rPr>
              <a:t>Monday through Friday	9:00-11:30 am</a:t>
            </a:r>
            <a:endParaRPr lang="en-US" sz="4800" dirty="0">
              <a:effectLst/>
              <a:ea typeface="MS ??"/>
              <a:cs typeface="Times New Roman" panose="02020603050405020304" pitchFamily="18" charset="0"/>
            </a:endParaRPr>
          </a:p>
          <a:p>
            <a:pPr marL="0" marR="0" algn="just">
              <a:spcBef>
                <a:spcPts val="0"/>
              </a:spcBef>
              <a:spcAft>
                <a:spcPts val="0"/>
              </a:spcAft>
            </a:pPr>
            <a:r>
              <a:rPr lang="en-US" sz="4800" b="1" dirty="0">
                <a:effectLst/>
                <a:ea typeface="MS ??"/>
                <a:cs typeface="Times New Roman" panose="02020603050405020304" pitchFamily="18" charset="0"/>
              </a:rPr>
              <a:t>Monday through Friday	12:30-3:00 pm</a:t>
            </a: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endParaRPr lang="en-US" sz="6400" b="1" dirty="0">
              <a:ea typeface="MS ??"/>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6400" b="1" u="sng" dirty="0">
                <a:effectLst/>
                <a:ea typeface="MS ??"/>
                <a:cs typeface="Times New Roman" panose="02020603050405020304" pitchFamily="18" charset="0"/>
              </a:rPr>
              <a:t>4-Year-Old Class – 5 Days UPK</a:t>
            </a:r>
            <a:r>
              <a:rPr lang="en-US" sz="6400" dirty="0">
                <a:ea typeface="MS ??"/>
                <a:cs typeface="Times New Roman" panose="02020603050405020304" pitchFamily="18" charset="0"/>
              </a:rPr>
              <a:t> </a:t>
            </a:r>
            <a:r>
              <a:rPr lang="en-US" sz="6400" b="1" u="sng" dirty="0">
                <a:effectLst/>
                <a:ea typeface="MS ??"/>
                <a:cs typeface="Times New Roman" panose="02020603050405020304" pitchFamily="18" charset="0"/>
              </a:rPr>
              <a:t>FULL DAY (anticipated)***</a:t>
            </a:r>
          </a:p>
          <a:p>
            <a:pPr marR="0" algn="just">
              <a:spcBef>
                <a:spcPts val="0"/>
              </a:spcBef>
              <a:spcAft>
                <a:spcPts val="0"/>
              </a:spcAft>
            </a:pPr>
            <a:endParaRPr lang="en-US" sz="4800" b="1" u="sng" dirty="0">
              <a:effectLst/>
              <a:ea typeface="MS ??"/>
              <a:cs typeface="Times New Roman" panose="02020603050405020304" pitchFamily="18" charset="0"/>
            </a:endParaRPr>
          </a:p>
          <a:p>
            <a:pPr marR="0" algn="just">
              <a:spcBef>
                <a:spcPts val="0"/>
              </a:spcBef>
              <a:spcAft>
                <a:spcPts val="0"/>
              </a:spcAft>
            </a:pPr>
            <a:endParaRPr lang="en-US" sz="4800" dirty="0">
              <a:effectLst/>
              <a:ea typeface="MS ??"/>
              <a:cs typeface="Times New Roman" panose="02020603050405020304" pitchFamily="18" charset="0"/>
            </a:endParaRPr>
          </a:p>
          <a:p>
            <a:pPr marL="0" marR="0" algn="just">
              <a:spcBef>
                <a:spcPts val="0"/>
              </a:spcBef>
              <a:spcAft>
                <a:spcPts val="0"/>
              </a:spcAft>
            </a:pPr>
            <a:r>
              <a:rPr lang="en-US" sz="4800" dirty="0">
                <a:effectLst/>
                <a:ea typeface="MS ??"/>
                <a:cs typeface="Times New Roman" panose="02020603050405020304" pitchFamily="18" charset="0"/>
              </a:rPr>
              <a:t>Offered as a collaborative agency of VCSD UPK (anticipated) our four-year-old full day class meets five times a week for 6 hours in our White School (the First Presbyterian Church across the street from the Red School).  </a:t>
            </a:r>
          </a:p>
          <a:p>
            <a:pPr marL="0" marR="0" algn="just">
              <a:spcBef>
                <a:spcPts val="0"/>
              </a:spcBef>
              <a:spcAft>
                <a:spcPts val="0"/>
              </a:spcAft>
            </a:pPr>
            <a:endParaRPr lang="en-US" sz="4800" b="1" dirty="0">
              <a:effectLst/>
              <a:ea typeface="MS ??"/>
              <a:cs typeface="Times New Roman" panose="02020603050405020304" pitchFamily="18" charset="0"/>
            </a:endParaRPr>
          </a:p>
          <a:p>
            <a:pPr marL="0" marR="0" algn="just">
              <a:spcBef>
                <a:spcPts val="0"/>
              </a:spcBef>
              <a:spcAft>
                <a:spcPts val="0"/>
              </a:spcAft>
            </a:pPr>
            <a:r>
              <a:rPr lang="en-US" sz="4800" b="1" dirty="0">
                <a:effectLst/>
                <a:ea typeface="MS ??"/>
                <a:cs typeface="Times New Roman" panose="02020603050405020304" pitchFamily="18" charset="0"/>
              </a:rPr>
              <a:t>Monday through Friday	9:00am-3:00 pm</a:t>
            </a:r>
            <a:endParaRPr lang="en-US" sz="4800" dirty="0">
              <a:effectLst/>
              <a:ea typeface="MS ??"/>
              <a:cs typeface="Times New Roman" panose="02020603050405020304" pitchFamily="18" charset="0"/>
            </a:endParaRPr>
          </a:p>
          <a:p>
            <a:pPr marL="0" marR="0" algn="just">
              <a:spcBef>
                <a:spcPts val="0"/>
              </a:spcBef>
              <a:spcAft>
                <a:spcPts val="0"/>
              </a:spcAft>
            </a:pPr>
            <a:r>
              <a:rPr lang="en-US" sz="4800" b="1" dirty="0">
                <a:effectLst/>
                <a:ea typeface="MS ??"/>
                <a:cs typeface="Times New Roman" panose="02020603050405020304" pitchFamily="18" charset="0"/>
              </a:rPr>
              <a:t> </a:t>
            </a:r>
            <a:endParaRPr lang="en-US" sz="4800" dirty="0">
              <a:effectLst/>
              <a:ea typeface="MS ??"/>
              <a:cs typeface="Times New Roman" panose="02020603050405020304" pitchFamily="18" charset="0"/>
            </a:endParaRPr>
          </a:p>
          <a:p>
            <a:pPr marL="0" marR="0" algn="just">
              <a:spcBef>
                <a:spcPts val="0"/>
              </a:spcBef>
              <a:spcAft>
                <a:spcPts val="0"/>
              </a:spcAft>
            </a:pPr>
            <a:endParaRPr lang="en-US" sz="3000" dirty="0">
              <a:effectLst/>
              <a:ea typeface="MS ??"/>
              <a:cs typeface="Times New Roman" panose="02020603050405020304" pitchFamily="18" charset="0"/>
            </a:endParaRPr>
          </a:p>
          <a:p>
            <a:pPr marL="0" marR="0" algn="just">
              <a:spcBef>
                <a:spcPts val="0"/>
              </a:spcBef>
              <a:spcAft>
                <a:spcPts val="0"/>
              </a:spcAft>
            </a:pPr>
            <a:r>
              <a:rPr lang="en-US" sz="3000" b="1" u="none" strike="noStrike" dirty="0">
                <a:effectLst/>
                <a:ea typeface="MS ??"/>
                <a:cs typeface="Times New Roman" panose="02020603050405020304" pitchFamily="18" charset="0"/>
              </a:rPr>
              <a:t> </a:t>
            </a:r>
            <a:endParaRPr lang="en-US" sz="3000" dirty="0">
              <a:effectLst/>
              <a:ea typeface="MS ??"/>
              <a:cs typeface="Times New Roman" panose="02020603050405020304" pitchFamily="18" charset="0"/>
            </a:endParaRPr>
          </a:p>
          <a:p>
            <a:pPr marL="0" marR="0" algn="just">
              <a:spcBef>
                <a:spcPts val="0"/>
              </a:spcBef>
              <a:spcAft>
                <a:spcPts val="0"/>
              </a:spcAft>
            </a:pPr>
            <a:endParaRPr lang="en-US" sz="3000" dirty="0">
              <a:effectLst/>
              <a:ea typeface="MS ??"/>
              <a:cs typeface="Times New Roman" panose="02020603050405020304" pitchFamily="18" charset="0"/>
            </a:endParaRPr>
          </a:p>
          <a:p>
            <a:pPr marL="0" marR="0" algn="just">
              <a:spcBef>
                <a:spcPts val="0"/>
              </a:spcBef>
              <a:spcAft>
                <a:spcPts val="0"/>
              </a:spcAft>
            </a:pPr>
            <a:r>
              <a:rPr lang="en-US" sz="3000" b="1" dirty="0">
                <a:effectLst/>
                <a:ea typeface="MS ??"/>
                <a:cs typeface="Times New Roman" panose="02020603050405020304" pitchFamily="18" charset="0"/>
              </a:rPr>
              <a:t> </a:t>
            </a:r>
            <a:endParaRPr lang="en-US" sz="3000" dirty="0">
              <a:effectLst/>
              <a:ea typeface="MS ??"/>
              <a:cs typeface="Times New Roman" panose="02020603050405020304" pitchFamily="18" charset="0"/>
            </a:endParaRPr>
          </a:p>
          <a:p>
            <a:pPr marL="0" marR="0" algn="just">
              <a:spcBef>
                <a:spcPts val="0"/>
              </a:spcBef>
              <a:spcAft>
                <a:spcPts val="0"/>
              </a:spcAft>
            </a:pPr>
            <a:endParaRPr lang="en-US" sz="3000" dirty="0">
              <a:effectLst/>
              <a:ea typeface="MS ??"/>
              <a:cs typeface="Times New Roman" panose="02020603050405020304" pitchFamily="18" charset="0"/>
            </a:endParaRPr>
          </a:p>
          <a:p>
            <a:pPr marL="0" marR="0" algn="just">
              <a:spcBef>
                <a:spcPts val="0"/>
              </a:spcBef>
              <a:spcAft>
                <a:spcPts val="0"/>
              </a:spcAft>
            </a:pPr>
            <a:r>
              <a:rPr lang="en-US" sz="3000" b="1" dirty="0">
                <a:effectLst/>
                <a:ea typeface="MS ??"/>
                <a:cs typeface="Times New Roman" panose="02020603050405020304" pitchFamily="18" charset="0"/>
              </a:rPr>
              <a:t> </a:t>
            </a:r>
            <a:endParaRPr lang="en-US" sz="3000" dirty="0">
              <a:effectLst/>
              <a:ea typeface="MS ??"/>
              <a:cs typeface="Times New Roman" panose="02020603050405020304" pitchFamily="18" charset="0"/>
            </a:endParaRPr>
          </a:p>
          <a:p>
            <a:pPr marL="285750" indent="-285750" algn="l">
              <a:lnSpc>
                <a:spcPts val="2800"/>
              </a:lnSpc>
              <a:buFont typeface="Arial" panose="020B0604020202020204" pitchFamily="34" charset="0"/>
              <a:buChar char="•"/>
            </a:pPr>
            <a:endParaRPr lang="en-US" dirty="0"/>
          </a:p>
        </p:txBody>
      </p:sp>
      <p:sp>
        <p:nvSpPr>
          <p:cNvPr id="7" name="Oval 6">
            <a:extLst>
              <a:ext uri="{FF2B5EF4-FFF2-40B4-BE49-F238E27FC236}">
                <a16:creationId xmlns:a16="http://schemas.microsoft.com/office/drawing/2014/main" id="{B4E64823-B1F6-4468-BC94-C8D367BF35A2}"/>
              </a:ext>
              <a:ext uri="{C183D7F6-B498-43B3-948B-1728B52AA6E4}">
                <adec:decorative xmlns:adec="http://schemas.microsoft.com/office/drawing/2017/decorative" val="1"/>
              </a:ext>
            </a:extLst>
          </p:cNvPr>
          <p:cNvSpPr/>
          <p:nvPr/>
        </p:nvSpPr>
        <p:spPr>
          <a:xfrm>
            <a:off x="7837692" y="1714500"/>
            <a:ext cx="3429000" cy="3429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descr="Illustration of a globe character ">
            <a:extLst>
              <a:ext uri="{FF2B5EF4-FFF2-40B4-BE49-F238E27FC236}">
                <a16:creationId xmlns:a16="http://schemas.microsoft.com/office/drawing/2014/main" id="{ABDECD10-E1E7-4208-B869-09373BB9DB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29672" y="2491609"/>
            <a:ext cx="2645040" cy="2089582"/>
          </a:xfrm>
          <a:prstGeom prst="rect">
            <a:avLst/>
          </a:prstGeom>
        </p:spPr>
      </p:pic>
    </p:spTree>
    <p:extLst>
      <p:ext uri="{BB962C8B-B14F-4D97-AF65-F5344CB8AC3E}">
        <p14:creationId xmlns:p14="http://schemas.microsoft.com/office/powerpoint/2010/main" val="2602246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B7C4AF-BB0C-400D-A8AA-F137B0266E2D}"/>
              </a:ext>
            </a:extLst>
          </p:cNvPr>
          <p:cNvSpPr>
            <a:spLocks noGrp="1"/>
          </p:cNvSpPr>
          <p:nvPr>
            <p:ph type="title"/>
          </p:nvPr>
        </p:nvSpPr>
        <p:spPr/>
        <p:txBody>
          <a:bodyPr/>
          <a:lstStyle/>
          <a:p>
            <a:r>
              <a:rPr lang="en-US" dirty="0"/>
              <a:t>Tuition</a:t>
            </a:r>
          </a:p>
        </p:txBody>
      </p:sp>
      <p:sp>
        <p:nvSpPr>
          <p:cNvPr id="7" name="Oval 6">
            <a:extLst>
              <a:ext uri="{FF2B5EF4-FFF2-40B4-BE49-F238E27FC236}">
                <a16:creationId xmlns:a16="http://schemas.microsoft.com/office/drawing/2014/main" id="{AA4F2D27-80D1-43A4-B893-7086233F71D1}"/>
              </a:ext>
              <a:ext uri="{C183D7F6-B498-43B3-948B-1728B52AA6E4}">
                <adec:decorative xmlns:adec="http://schemas.microsoft.com/office/drawing/2017/decorative" val="1"/>
              </a:ext>
            </a:extLst>
          </p:cNvPr>
          <p:cNvSpPr/>
          <p:nvPr/>
        </p:nvSpPr>
        <p:spPr>
          <a:xfrm>
            <a:off x="646716" y="1714500"/>
            <a:ext cx="3429000" cy="342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descr="Illustration of a ruler character ">
            <a:extLst>
              <a:ext uri="{FF2B5EF4-FFF2-40B4-BE49-F238E27FC236}">
                <a16:creationId xmlns:a16="http://schemas.microsoft.com/office/drawing/2014/main" id="{4B6C31E8-1BAB-42D1-B428-60F38E95BF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0423556" flipH="1">
            <a:off x="900791" y="3052708"/>
            <a:ext cx="3041146" cy="964260"/>
          </a:xfrm>
          <a:prstGeom prst="rect">
            <a:avLst/>
          </a:prstGeom>
        </p:spPr>
      </p:pic>
      <p:sp>
        <p:nvSpPr>
          <p:cNvPr id="5" name="Text Placeholder 4">
            <a:extLst>
              <a:ext uri="{FF2B5EF4-FFF2-40B4-BE49-F238E27FC236}">
                <a16:creationId xmlns:a16="http://schemas.microsoft.com/office/drawing/2014/main" id="{3562FEA6-8248-4738-93E1-2DBD6D4DB684}"/>
              </a:ext>
            </a:extLst>
          </p:cNvPr>
          <p:cNvSpPr>
            <a:spLocks noGrp="1"/>
          </p:cNvSpPr>
          <p:nvPr>
            <p:ph type="body" sz="quarter" idx="11"/>
          </p:nvPr>
        </p:nvSpPr>
        <p:spPr>
          <a:xfrm>
            <a:off x="4389120" y="1947209"/>
            <a:ext cx="6858000" cy="4233672"/>
          </a:xfrm>
        </p:spPr>
        <p:txBody>
          <a:bodyPr>
            <a:normAutofit fontScale="85000" lnSpcReduction="20000"/>
          </a:bodyPr>
          <a:lstStyle/>
          <a:p>
            <a:pPr marL="0" marR="0">
              <a:spcBef>
                <a:spcPts val="0"/>
              </a:spcBef>
              <a:spcAft>
                <a:spcPts val="0"/>
              </a:spcAft>
            </a:pPr>
            <a:r>
              <a:rPr lang="en-US" sz="2400" b="1" u="sng" dirty="0">
                <a:effectLst/>
                <a:ea typeface="MS ??"/>
                <a:cs typeface="Times New Roman" panose="02020603050405020304" pitchFamily="18" charset="0"/>
              </a:rPr>
              <a:t>Tuition for the 2025-2026 school year is:</a:t>
            </a:r>
            <a:endParaRPr lang="en-US" sz="2400" dirty="0">
              <a:effectLst/>
              <a:ea typeface="MS ??"/>
              <a:cs typeface="Times New Roman" panose="02020603050405020304" pitchFamily="18" charset="0"/>
            </a:endParaRPr>
          </a:p>
          <a:p>
            <a:pPr marL="0" marR="0">
              <a:spcBef>
                <a:spcPts val="0"/>
              </a:spcBef>
              <a:spcAft>
                <a:spcPts val="0"/>
              </a:spcAft>
            </a:pPr>
            <a:endParaRPr lang="en-US" sz="2400" dirty="0">
              <a:effectLst/>
              <a:ea typeface="MS ??"/>
              <a:cs typeface="Times New Roman" panose="02020603050405020304" pitchFamily="18" charset="0"/>
            </a:endParaRP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r>
              <a:rPr lang="en-US" sz="1800" dirty="0">
                <a:effectLst/>
                <a:ea typeface="MS ??"/>
                <a:cs typeface="Times New Roman" panose="02020603050405020304" pitchFamily="18" charset="0"/>
              </a:rPr>
              <a:t>Mommy &amp; Me (7 week session) $160</a:t>
            </a: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r>
              <a:rPr lang="en-US" sz="1800" dirty="0">
                <a:effectLst/>
                <a:ea typeface="MS ??"/>
                <a:cs typeface="Times New Roman" panose="02020603050405020304" pitchFamily="18" charset="0"/>
              </a:rPr>
              <a:t>3 year old class (2 day) $</a:t>
            </a:r>
            <a:r>
              <a:rPr lang="en-US" dirty="0">
                <a:ea typeface="MS ??"/>
                <a:cs typeface="Times New Roman" panose="02020603050405020304" pitchFamily="18" charset="0"/>
              </a:rPr>
              <a:t>200</a:t>
            </a:r>
            <a:r>
              <a:rPr lang="en-US" sz="1800" dirty="0">
                <a:effectLst/>
                <a:ea typeface="MS ??"/>
                <a:cs typeface="Times New Roman" panose="02020603050405020304" pitchFamily="18" charset="0"/>
              </a:rPr>
              <a:t> per month</a:t>
            </a: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r>
              <a:rPr lang="en-US" sz="1800" dirty="0">
                <a:effectLst/>
                <a:ea typeface="MS ??"/>
                <a:cs typeface="Times New Roman" panose="02020603050405020304" pitchFamily="18" charset="0"/>
              </a:rPr>
              <a:t>3 year old class (3 day) $</a:t>
            </a:r>
            <a:r>
              <a:rPr lang="en-US" dirty="0">
                <a:ea typeface="MS ??"/>
                <a:cs typeface="Times New Roman" panose="02020603050405020304" pitchFamily="18" charset="0"/>
              </a:rPr>
              <a:t>300</a:t>
            </a:r>
            <a:r>
              <a:rPr lang="en-US" sz="1800" dirty="0">
                <a:effectLst/>
                <a:ea typeface="MS ??"/>
                <a:cs typeface="Times New Roman" panose="02020603050405020304" pitchFamily="18" charset="0"/>
              </a:rPr>
              <a:t> per month</a:t>
            </a: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r>
              <a:rPr lang="en-US" sz="1800" dirty="0">
                <a:effectLst/>
                <a:ea typeface="MS ??"/>
                <a:cs typeface="Times New Roman" panose="02020603050405020304" pitchFamily="18" charset="0"/>
              </a:rPr>
              <a:t>3 year old class (5 day) $5</a:t>
            </a:r>
            <a:r>
              <a:rPr lang="en-US" dirty="0">
                <a:ea typeface="MS ??"/>
                <a:cs typeface="Times New Roman" panose="02020603050405020304" pitchFamily="18" charset="0"/>
              </a:rPr>
              <a:t>00</a:t>
            </a:r>
            <a:r>
              <a:rPr lang="en-US" sz="1800" dirty="0">
                <a:effectLst/>
                <a:ea typeface="MS ??"/>
                <a:cs typeface="Times New Roman" panose="02020603050405020304" pitchFamily="18" charset="0"/>
              </a:rPr>
              <a:t> per month</a:t>
            </a: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r>
              <a:rPr lang="en-US" sz="1800" dirty="0">
                <a:effectLst/>
                <a:ea typeface="MS ??"/>
                <a:cs typeface="Times New Roman" panose="02020603050405020304" pitchFamily="18" charset="0"/>
              </a:rPr>
              <a:t>4 year old class HALF (5 day) $5</a:t>
            </a:r>
            <a:r>
              <a:rPr lang="en-US" dirty="0">
                <a:ea typeface="MS ??"/>
                <a:cs typeface="Times New Roman" panose="02020603050405020304" pitchFamily="18" charset="0"/>
              </a:rPr>
              <a:t>00</a:t>
            </a:r>
            <a:r>
              <a:rPr lang="en-US" sz="1800" dirty="0">
                <a:effectLst/>
                <a:ea typeface="MS ??"/>
                <a:cs typeface="Times New Roman" panose="02020603050405020304" pitchFamily="18" charset="0"/>
              </a:rPr>
              <a:t> per month</a:t>
            </a: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endParaRPr lang="en-US" dirty="0">
              <a:ea typeface="MS ??"/>
              <a:cs typeface="Times New Roman" panose="02020603050405020304" pitchFamily="18" charset="0"/>
            </a:endParaRP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endParaRPr lang="en-US" dirty="0">
              <a:ea typeface="MS ??"/>
              <a:cs typeface="Times New Roman" panose="02020603050405020304" pitchFamily="18" charset="0"/>
            </a:endParaRP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endParaRPr lang="en-US" dirty="0">
              <a:ea typeface="MS ??"/>
              <a:cs typeface="Times New Roman" panose="02020603050405020304" pitchFamily="18" charset="0"/>
            </a:endParaRP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r>
              <a:rPr lang="en-US" sz="1800" b="1" dirty="0">
                <a:effectLst/>
                <a:ea typeface="MS ??"/>
                <a:cs typeface="Times New Roman" panose="02020603050405020304" pitchFamily="18" charset="0"/>
              </a:rPr>
              <a:t>*UPK students selected through the Valley Central lottery do not pay tuition, the District is responsible</a:t>
            </a:r>
            <a:endParaRPr lang="en-US" sz="1800" dirty="0">
              <a:effectLst/>
              <a:ea typeface="MS ??"/>
              <a:cs typeface="Times New Roman" panose="02020603050405020304" pitchFamily="18" charset="0"/>
            </a:endParaRPr>
          </a:p>
          <a:p>
            <a:pPr marL="342900" indent="-342900" algn="l">
              <a:lnSpc>
                <a:spcPts val="2800"/>
              </a:lnSpc>
              <a:buFont typeface="Arial" panose="020B0604020202020204" pitchFamily="34" charset="0"/>
              <a:buChar char="•"/>
            </a:pPr>
            <a:endParaRPr lang="en-US" sz="1800" dirty="0">
              <a:solidFill>
                <a:schemeClr val="tx1">
                  <a:lumMod val="75000"/>
                  <a:lumOff val="25000"/>
                </a:schemeClr>
              </a:solidFill>
            </a:endParaRPr>
          </a:p>
          <a:p>
            <a:endParaRPr lang="en-US" dirty="0"/>
          </a:p>
        </p:txBody>
      </p:sp>
    </p:spTree>
    <p:extLst>
      <p:ext uri="{BB962C8B-B14F-4D97-AF65-F5344CB8AC3E}">
        <p14:creationId xmlns:p14="http://schemas.microsoft.com/office/powerpoint/2010/main" val="2458698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B82DD-427C-4F68-9740-7D943E29351E}"/>
              </a:ext>
            </a:extLst>
          </p:cNvPr>
          <p:cNvSpPr>
            <a:spLocks noGrp="1"/>
          </p:cNvSpPr>
          <p:nvPr>
            <p:ph type="title"/>
          </p:nvPr>
        </p:nvSpPr>
        <p:spPr/>
        <p:txBody>
          <a:bodyPr/>
          <a:lstStyle/>
          <a:p>
            <a:pPr algn="ctr"/>
            <a:r>
              <a:rPr lang="en-US" dirty="0"/>
              <a:t>Before and After Care</a:t>
            </a:r>
          </a:p>
        </p:txBody>
      </p:sp>
      <p:sp>
        <p:nvSpPr>
          <p:cNvPr id="3" name="Text Placeholder 2">
            <a:extLst>
              <a:ext uri="{FF2B5EF4-FFF2-40B4-BE49-F238E27FC236}">
                <a16:creationId xmlns:a16="http://schemas.microsoft.com/office/drawing/2014/main" id="{B8906887-1B54-485C-A987-74BF3D361E21}"/>
              </a:ext>
            </a:extLst>
          </p:cNvPr>
          <p:cNvSpPr>
            <a:spLocks noGrp="1"/>
          </p:cNvSpPr>
          <p:nvPr>
            <p:ph type="body" sz="quarter" idx="11"/>
          </p:nvPr>
        </p:nvSpPr>
        <p:spPr/>
        <p:txBody>
          <a:bodyPr/>
          <a:lstStyle/>
          <a:p>
            <a:endParaRPr lang="en-US" dirty="0"/>
          </a:p>
          <a:p>
            <a:r>
              <a:rPr lang="en-US" dirty="0"/>
              <a:t>We offer Before and After Care </a:t>
            </a:r>
            <a:r>
              <a:rPr lang="en-US" sz="1800" dirty="0">
                <a:effectLst/>
                <a:ea typeface="MS ??"/>
                <a:cs typeface="Times New Roman" panose="02020603050405020304" pitchFamily="18" charset="0"/>
              </a:rPr>
              <a:t>Before care to students starting at 8:00 am until the start of class. After care runs from the end of class at 3 pm until 4:30 pm.  Both services are $</a:t>
            </a:r>
            <a:r>
              <a:rPr lang="en-US" dirty="0">
                <a:ea typeface="MS ??"/>
                <a:cs typeface="Times New Roman" panose="02020603050405020304" pitchFamily="18" charset="0"/>
              </a:rPr>
              <a:t>8.00</a:t>
            </a:r>
            <a:r>
              <a:rPr lang="en-US" sz="1800" dirty="0">
                <a:effectLst/>
                <a:ea typeface="MS ??"/>
                <a:cs typeface="Times New Roman" panose="02020603050405020304" pitchFamily="18" charset="0"/>
              </a:rPr>
              <a:t> per half hour.  Before and After Care for the 2025-2026 school year is tentative and will be based on guidelines and interest.</a:t>
            </a:r>
          </a:p>
          <a:p>
            <a:endParaRPr lang="en-US" dirty="0"/>
          </a:p>
          <a:p>
            <a:endParaRPr lang="en-US" dirty="0"/>
          </a:p>
        </p:txBody>
      </p:sp>
    </p:spTree>
    <p:extLst>
      <p:ext uri="{BB962C8B-B14F-4D97-AF65-F5344CB8AC3E}">
        <p14:creationId xmlns:p14="http://schemas.microsoft.com/office/powerpoint/2010/main" val="2568379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89C1B-E610-4A9C-9D28-118BB1DC57A9}"/>
              </a:ext>
            </a:extLst>
          </p:cNvPr>
          <p:cNvSpPr>
            <a:spLocks noGrp="1"/>
          </p:cNvSpPr>
          <p:nvPr>
            <p:ph type="title"/>
          </p:nvPr>
        </p:nvSpPr>
        <p:spPr/>
        <p:txBody>
          <a:bodyPr/>
          <a:lstStyle/>
          <a:p>
            <a:r>
              <a:rPr lang="en-US" dirty="0"/>
              <a:t>Board of Directors</a:t>
            </a:r>
          </a:p>
          <a:p>
            <a:endParaRPr lang="en-US" dirty="0"/>
          </a:p>
        </p:txBody>
      </p:sp>
      <p:sp>
        <p:nvSpPr>
          <p:cNvPr id="3" name="Text Placeholder 2">
            <a:extLst>
              <a:ext uri="{FF2B5EF4-FFF2-40B4-BE49-F238E27FC236}">
                <a16:creationId xmlns:a16="http://schemas.microsoft.com/office/drawing/2014/main" id="{1795168B-77B1-A847-B1E3-2433BEBFD31A}"/>
              </a:ext>
            </a:extLst>
          </p:cNvPr>
          <p:cNvSpPr>
            <a:spLocks noGrp="1"/>
          </p:cNvSpPr>
          <p:nvPr>
            <p:ph type="body" sz="quarter" idx="11"/>
          </p:nvPr>
        </p:nvSpPr>
        <p:spPr>
          <a:xfrm>
            <a:off x="1996161" y="2567031"/>
            <a:ext cx="3750298" cy="4118995"/>
          </a:xfrm>
        </p:spPr>
        <p:txBody>
          <a:bodyPr>
            <a:normAutofit fontScale="92500" lnSpcReduction="20000"/>
          </a:bodyPr>
          <a:lstStyle/>
          <a:p>
            <a:endParaRPr lang="en-US" dirty="0"/>
          </a:p>
          <a:p>
            <a:pPr marL="0" marR="0">
              <a:spcBef>
                <a:spcPts val="0"/>
              </a:spcBef>
              <a:spcAft>
                <a:spcPts val="0"/>
              </a:spcAft>
            </a:pPr>
            <a:r>
              <a:rPr lang="en-US" sz="1900" b="1" dirty="0">
                <a:effectLst/>
                <a:ea typeface="MS ??"/>
                <a:cs typeface="Times New Roman" panose="02020603050405020304" pitchFamily="18" charset="0"/>
              </a:rPr>
              <a:t>Director of Student &amp; Teacher Services</a:t>
            </a:r>
          </a:p>
          <a:p>
            <a:pPr marL="0" marR="0">
              <a:spcBef>
                <a:spcPts val="0"/>
              </a:spcBef>
              <a:spcAft>
                <a:spcPts val="0"/>
              </a:spcAft>
            </a:pPr>
            <a:endParaRPr lang="en-US" sz="2300" b="1" dirty="0">
              <a:effectLst/>
              <a:ea typeface="MS ??"/>
              <a:cs typeface="Times New Roman" panose="02020603050405020304" pitchFamily="18" charset="0"/>
            </a:endParaRPr>
          </a:p>
          <a:p>
            <a:pPr marL="0" marR="0">
              <a:spcBef>
                <a:spcPts val="0"/>
              </a:spcBef>
              <a:spcAft>
                <a:spcPts val="0"/>
              </a:spcAft>
            </a:pPr>
            <a:endParaRPr lang="en-US" sz="2300" b="1" dirty="0">
              <a:effectLst/>
              <a:ea typeface="MS ??"/>
              <a:cs typeface="Times New Roman" panose="02020603050405020304" pitchFamily="18" charset="0"/>
            </a:endParaRPr>
          </a:p>
          <a:p>
            <a:pPr marL="0" marR="0">
              <a:spcBef>
                <a:spcPts val="0"/>
              </a:spcBef>
              <a:spcAft>
                <a:spcPts val="0"/>
              </a:spcAft>
            </a:pPr>
            <a:endParaRPr lang="en-US" sz="2300" b="1" dirty="0">
              <a:ea typeface="MS ??"/>
              <a:cs typeface="Times New Roman" panose="02020603050405020304" pitchFamily="18" charset="0"/>
            </a:endParaRPr>
          </a:p>
          <a:p>
            <a:pPr marL="0" marR="0">
              <a:spcBef>
                <a:spcPts val="0"/>
              </a:spcBef>
              <a:spcAft>
                <a:spcPts val="0"/>
              </a:spcAft>
            </a:pPr>
            <a:endParaRPr lang="en-US" sz="2300" b="1" dirty="0">
              <a:effectLst/>
              <a:ea typeface="MS ??"/>
              <a:cs typeface="Times New Roman" panose="02020603050405020304" pitchFamily="18" charset="0"/>
            </a:endParaRP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r>
              <a:rPr lang="en-US" sz="1800" dirty="0">
                <a:effectLst/>
                <a:ea typeface="MS ??"/>
                <a:cs typeface="Times New Roman" panose="02020603050405020304" pitchFamily="18" charset="0"/>
              </a:rPr>
              <a:t>Tory White                </a:t>
            </a:r>
            <a:endParaRPr lang="en-US" dirty="0">
              <a:ea typeface="MS ??"/>
              <a:cs typeface="Times New Roman" panose="02020603050405020304" pitchFamily="18" charset="0"/>
            </a:endParaRP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r>
              <a:rPr lang="en-US" sz="1800" dirty="0">
                <a:effectLst/>
                <a:ea typeface="MS ??"/>
                <a:cs typeface="Times New Roman" panose="02020603050405020304" pitchFamily="18" charset="0"/>
              </a:rPr>
              <a:t> </a:t>
            </a:r>
          </a:p>
          <a:p>
            <a:pPr marL="0" marR="0">
              <a:spcBef>
                <a:spcPts val="0"/>
              </a:spcBef>
              <a:spcAft>
                <a:spcPts val="0"/>
              </a:spcAft>
            </a:pPr>
            <a:r>
              <a:rPr lang="en-US" sz="1900" b="1" dirty="0">
                <a:effectLst/>
                <a:ea typeface="MS ??"/>
                <a:cs typeface="Times New Roman" panose="02020603050405020304" pitchFamily="18" charset="0"/>
              </a:rPr>
              <a:t>Director of Administrative Services</a:t>
            </a:r>
            <a:r>
              <a:rPr lang="en-US" sz="1900" dirty="0">
                <a:effectLst/>
                <a:ea typeface="MS ??"/>
                <a:cs typeface="Times New Roman" panose="02020603050405020304" pitchFamily="18" charset="0"/>
              </a:rPr>
              <a:t>  </a:t>
            </a:r>
          </a:p>
          <a:p>
            <a:pPr marL="0" marR="0">
              <a:spcBef>
                <a:spcPts val="0"/>
              </a:spcBef>
              <a:spcAft>
                <a:spcPts val="0"/>
              </a:spcAft>
            </a:pPr>
            <a:endParaRPr lang="en-US" sz="1900" dirty="0">
              <a:ea typeface="MS ??"/>
              <a:cs typeface="Times New Roman" panose="02020603050405020304" pitchFamily="18" charset="0"/>
            </a:endParaRPr>
          </a:p>
          <a:p>
            <a:pPr marL="0" marR="0">
              <a:spcBef>
                <a:spcPts val="0"/>
              </a:spcBef>
              <a:spcAft>
                <a:spcPts val="0"/>
              </a:spcAft>
            </a:pPr>
            <a:endParaRPr lang="en-US" sz="1900" dirty="0">
              <a:effectLst/>
              <a:ea typeface="MS ??"/>
              <a:cs typeface="Times New Roman" panose="02020603050405020304" pitchFamily="18" charset="0"/>
            </a:endParaRPr>
          </a:p>
          <a:p>
            <a:pPr marL="0" marR="0">
              <a:spcBef>
                <a:spcPts val="0"/>
              </a:spcBef>
              <a:spcAft>
                <a:spcPts val="0"/>
              </a:spcAft>
            </a:pPr>
            <a:endParaRPr lang="en-US" dirty="0">
              <a:ea typeface="MS ??"/>
              <a:cs typeface="Times New Roman" panose="02020603050405020304" pitchFamily="18" charset="0"/>
            </a:endParaRPr>
          </a:p>
          <a:p>
            <a:pPr marL="0" marR="0">
              <a:spcBef>
                <a:spcPts val="0"/>
              </a:spcBef>
              <a:spcAft>
                <a:spcPts val="0"/>
              </a:spcAft>
            </a:pPr>
            <a:endParaRPr lang="en-US" sz="1800" dirty="0">
              <a:effectLst/>
              <a:ea typeface="MS ??"/>
              <a:cs typeface="Times New Roman" panose="02020603050405020304" pitchFamily="18" charset="0"/>
            </a:endParaRPr>
          </a:p>
          <a:p>
            <a:pPr marL="0" marR="0">
              <a:spcBef>
                <a:spcPts val="0"/>
              </a:spcBef>
              <a:spcAft>
                <a:spcPts val="0"/>
              </a:spcAft>
            </a:pPr>
            <a:endParaRPr lang="en-US" dirty="0">
              <a:ea typeface="MS ??"/>
              <a:cs typeface="Times New Roman" panose="02020603050405020304" pitchFamily="18" charset="0"/>
            </a:endParaRPr>
          </a:p>
          <a:p>
            <a:pPr marL="0" marR="0">
              <a:spcBef>
                <a:spcPts val="0"/>
              </a:spcBef>
              <a:spcAft>
                <a:spcPts val="0"/>
              </a:spcAft>
            </a:pPr>
            <a:r>
              <a:rPr lang="en-US" sz="1800" dirty="0">
                <a:effectLst/>
                <a:ea typeface="MS ??"/>
                <a:cs typeface="Times New Roman" panose="02020603050405020304" pitchFamily="18" charset="0"/>
              </a:rPr>
              <a:t>  </a:t>
            </a:r>
          </a:p>
          <a:p>
            <a:pPr marL="0" marR="0">
              <a:spcBef>
                <a:spcPts val="0"/>
              </a:spcBef>
              <a:spcAft>
                <a:spcPts val="0"/>
              </a:spcAft>
            </a:pPr>
            <a:r>
              <a:rPr lang="en-US" sz="1800" dirty="0">
                <a:effectLst/>
                <a:ea typeface="MS ??"/>
                <a:cs typeface="Times New Roman" panose="02020603050405020304" pitchFamily="18" charset="0"/>
              </a:rPr>
              <a:t>Marie Moore</a:t>
            </a:r>
          </a:p>
          <a:p>
            <a:pPr marL="0" marR="0">
              <a:spcBef>
                <a:spcPts val="0"/>
              </a:spcBef>
              <a:spcAft>
                <a:spcPts val="0"/>
              </a:spcAft>
            </a:pPr>
            <a:r>
              <a:rPr lang="en-US" sz="1800" b="1" dirty="0">
                <a:effectLst/>
                <a:ea typeface="MS ??"/>
                <a:cs typeface="Times New Roman" panose="02020603050405020304" pitchFamily="18" charset="0"/>
              </a:rPr>
              <a:t> </a:t>
            </a:r>
            <a:endParaRPr lang="en-US" sz="1800" dirty="0">
              <a:effectLst/>
              <a:ea typeface="MS ??"/>
              <a:cs typeface="Times New Roman" panose="02020603050405020304" pitchFamily="18" charset="0"/>
            </a:endParaRPr>
          </a:p>
          <a:p>
            <a:pPr marL="0" marR="0">
              <a:spcBef>
                <a:spcPts val="0"/>
              </a:spcBef>
              <a:spcAft>
                <a:spcPts val="0"/>
              </a:spcAft>
            </a:pPr>
            <a:endParaRPr lang="en-US" sz="2300" b="1" dirty="0">
              <a:effectLst/>
              <a:ea typeface="MS ??"/>
              <a:cs typeface="Times New Roman" panose="02020603050405020304" pitchFamily="18" charset="0"/>
            </a:endParaRPr>
          </a:p>
          <a:p>
            <a:pPr marL="0" marR="0">
              <a:spcBef>
                <a:spcPts val="0"/>
              </a:spcBef>
              <a:spcAft>
                <a:spcPts val="0"/>
              </a:spcAft>
            </a:pPr>
            <a:endParaRPr lang="en-US" sz="2300" b="1" dirty="0">
              <a:ea typeface="MS ??"/>
              <a:cs typeface="Times New Roman" panose="02020603050405020304" pitchFamily="18" charset="0"/>
            </a:endParaRPr>
          </a:p>
          <a:p>
            <a:pPr marL="0" marR="0">
              <a:spcBef>
                <a:spcPts val="0"/>
              </a:spcBef>
              <a:spcAft>
                <a:spcPts val="0"/>
              </a:spcAft>
            </a:pPr>
            <a:endParaRPr lang="en-US" sz="2300" b="1" dirty="0">
              <a:effectLst/>
              <a:ea typeface="MS ??"/>
              <a:cs typeface="Times New Roman" panose="02020603050405020304" pitchFamily="18" charset="0"/>
            </a:endParaRPr>
          </a:p>
          <a:p>
            <a:endParaRPr lang="en-US" dirty="0"/>
          </a:p>
        </p:txBody>
      </p:sp>
      <p:pic>
        <p:nvPicPr>
          <p:cNvPr id="7" name="Picture 6" descr="A person smiling for the camera&#10;&#10;Description automatically generated with low confidence">
            <a:extLst>
              <a:ext uri="{FF2B5EF4-FFF2-40B4-BE49-F238E27FC236}">
                <a16:creationId xmlns:a16="http://schemas.microsoft.com/office/drawing/2014/main" id="{2064D5AB-CE19-461F-8A47-556321ACB422}"/>
              </a:ext>
            </a:extLst>
          </p:cNvPr>
          <p:cNvPicPr>
            <a:picLocks noChangeAspect="1"/>
          </p:cNvPicPr>
          <p:nvPr/>
        </p:nvPicPr>
        <p:blipFill>
          <a:blip r:embed="rId2"/>
          <a:stretch>
            <a:fillRect/>
          </a:stretch>
        </p:blipFill>
        <p:spPr>
          <a:xfrm>
            <a:off x="2338506" y="5008594"/>
            <a:ext cx="920430" cy="920430"/>
          </a:xfrm>
          <a:prstGeom prst="rect">
            <a:avLst/>
          </a:prstGeom>
        </p:spPr>
      </p:pic>
      <p:sp>
        <p:nvSpPr>
          <p:cNvPr id="10" name="TextBox 9">
            <a:extLst>
              <a:ext uri="{FF2B5EF4-FFF2-40B4-BE49-F238E27FC236}">
                <a16:creationId xmlns:a16="http://schemas.microsoft.com/office/drawing/2014/main" id="{FA06D5E0-90B1-480C-A6EE-DA32EDF5E13E}"/>
              </a:ext>
            </a:extLst>
          </p:cNvPr>
          <p:cNvSpPr txBox="1"/>
          <p:nvPr/>
        </p:nvSpPr>
        <p:spPr>
          <a:xfrm>
            <a:off x="7028371" y="2721841"/>
            <a:ext cx="4216092" cy="3385542"/>
          </a:xfrm>
          <a:prstGeom prst="rect">
            <a:avLst/>
          </a:prstGeom>
          <a:noFill/>
        </p:spPr>
        <p:txBody>
          <a:bodyPr wrap="square" rtlCol="0">
            <a:spAutoFit/>
          </a:bodyPr>
          <a:lstStyle/>
          <a:p>
            <a:pPr marL="0" marR="0">
              <a:spcBef>
                <a:spcPts val="0"/>
              </a:spcBef>
              <a:spcAft>
                <a:spcPts val="0"/>
              </a:spcAft>
            </a:pPr>
            <a:r>
              <a:rPr lang="en-US" b="1" dirty="0">
                <a:effectLst/>
                <a:ea typeface="MS ??"/>
                <a:cs typeface="Times New Roman" panose="02020603050405020304" pitchFamily="18" charset="0"/>
              </a:rPr>
              <a:t>Chairperson</a:t>
            </a:r>
          </a:p>
          <a:p>
            <a:pPr marL="0" marR="0">
              <a:spcBef>
                <a:spcPts val="0"/>
              </a:spcBef>
              <a:spcAft>
                <a:spcPts val="0"/>
              </a:spcAft>
            </a:pPr>
            <a:r>
              <a:rPr lang="en-US" dirty="0">
                <a:effectLst/>
                <a:ea typeface="MS ??"/>
                <a:cs typeface="Times New Roman" panose="02020603050405020304" pitchFamily="18" charset="0"/>
              </a:rPr>
              <a:t>		</a:t>
            </a:r>
          </a:p>
          <a:p>
            <a:pPr marL="0" marR="0">
              <a:spcBef>
                <a:spcPts val="0"/>
              </a:spcBef>
              <a:spcAft>
                <a:spcPts val="0"/>
              </a:spcAft>
            </a:pPr>
            <a:r>
              <a:rPr lang="en-US" sz="1700" dirty="0">
                <a:effectLst/>
                <a:ea typeface="MS ??"/>
                <a:cs typeface="Times New Roman" panose="02020603050405020304" pitchFamily="18" charset="0"/>
              </a:rPr>
              <a:t>Janice Kelly</a:t>
            </a:r>
          </a:p>
          <a:p>
            <a:pPr marL="0" marR="0">
              <a:spcBef>
                <a:spcPts val="0"/>
              </a:spcBef>
              <a:spcAft>
                <a:spcPts val="0"/>
              </a:spcAft>
            </a:pPr>
            <a:r>
              <a:rPr lang="en-US" sz="2300" dirty="0">
                <a:effectLst/>
                <a:ea typeface="MS ??"/>
                <a:cs typeface="Times New Roman" panose="02020603050405020304" pitchFamily="18" charset="0"/>
              </a:rPr>
              <a:t> </a:t>
            </a:r>
          </a:p>
          <a:p>
            <a:pPr marL="0" marR="0">
              <a:spcBef>
                <a:spcPts val="0"/>
              </a:spcBef>
              <a:spcAft>
                <a:spcPts val="0"/>
              </a:spcAft>
            </a:pPr>
            <a:r>
              <a:rPr lang="en-US" b="1" dirty="0">
                <a:effectLst/>
                <a:ea typeface="MS ??"/>
                <a:cs typeface="Times New Roman" panose="02020603050405020304" pitchFamily="18" charset="0"/>
              </a:rPr>
              <a:t>Board Members</a:t>
            </a:r>
          </a:p>
          <a:p>
            <a:pPr>
              <a:spcBef>
                <a:spcPts val="0"/>
              </a:spcBef>
            </a:pPr>
            <a:r>
              <a:rPr lang="en-US" sz="1700" dirty="0">
                <a:effectLst/>
                <a:ea typeface="MS ??"/>
                <a:cs typeface="Times New Roman" panose="02020603050405020304" pitchFamily="18" charset="0"/>
              </a:rPr>
              <a:t> </a:t>
            </a:r>
          </a:p>
          <a:p>
            <a:pPr marL="0" marR="0">
              <a:spcBef>
                <a:spcPts val="0"/>
              </a:spcBef>
              <a:spcAft>
                <a:spcPts val="0"/>
              </a:spcAft>
            </a:pPr>
            <a:r>
              <a:rPr lang="en-US" sz="1700" dirty="0">
                <a:ea typeface="MS ??"/>
                <a:cs typeface="Times New Roman" panose="02020603050405020304" pitchFamily="18" charset="0"/>
              </a:rPr>
              <a:t>Pat </a:t>
            </a:r>
            <a:r>
              <a:rPr lang="en-US" sz="1700" dirty="0" err="1">
                <a:ea typeface="MS ??"/>
                <a:cs typeface="Times New Roman" panose="02020603050405020304" pitchFamily="18" charset="0"/>
              </a:rPr>
              <a:t>Pskowski</a:t>
            </a:r>
            <a:endParaRPr lang="en-US" sz="1700" dirty="0">
              <a:effectLst/>
              <a:ea typeface="MS ??"/>
              <a:cs typeface="Times New Roman" panose="02020603050405020304" pitchFamily="18" charset="0"/>
            </a:endParaRPr>
          </a:p>
          <a:p>
            <a:pPr marL="0" marR="0">
              <a:spcBef>
                <a:spcPts val="0"/>
              </a:spcBef>
              <a:spcAft>
                <a:spcPts val="0"/>
              </a:spcAft>
            </a:pPr>
            <a:r>
              <a:rPr lang="en-US" sz="1700" dirty="0">
                <a:ea typeface="MS ??"/>
                <a:cs typeface="Times New Roman" panose="02020603050405020304" pitchFamily="18" charset="0"/>
              </a:rPr>
              <a:t>Stacy </a:t>
            </a:r>
            <a:r>
              <a:rPr lang="en-US" sz="1700" dirty="0" err="1">
                <a:ea typeface="MS ??"/>
                <a:cs typeface="Times New Roman" panose="02020603050405020304" pitchFamily="18" charset="0"/>
              </a:rPr>
              <a:t>Piracci</a:t>
            </a:r>
            <a:endParaRPr lang="en-US" sz="1700" dirty="0">
              <a:effectLst/>
              <a:ea typeface="MS ??"/>
              <a:cs typeface="Times New Roman" panose="02020603050405020304" pitchFamily="18" charset="0"/>
            </a:endParaRPr>
          </a:p>
          <a:p>
            <a:pPr marL="0" marR="0">
              <a:spcBef>
                <a:spcPts val="0"/>
              </a:spcBef>
              <a:spcAft>
                <a:spcPts val="0"/>
              </a:spcAft>
            </a:pPr>
            <a:r>
              <a:rPr lang="en-US" sz="1700" dirty="0">
                <a:effectLst/>
                <a:ea typeface="MS ??"/>
                <a:cs typeface="Times New Roman" panose="02020603050405020304" pitchFamily="18" charset="0"/>
              </a:rPr>
              <a:t>Jamie Amaro</a:t>
            </a:r>
          </a:p>
          <a:p>
            <a:pPr marL="0" marR="0">
              <a:spcBef>
                <a:spcPts val="0"/>
              </a:spcBef>
              <a:spcAft>
                <a:spcPts val="0"/>
              </a:spcAft>
            </a:pPr>
            <a:r>
              <a:rPr lang="en-US" sz="1700" dirty="0">
                <a:effectLst/>
                <a:ea typeface="MS ??"/>
                <a:cs typeface="Times New Roman" panose="02020603050405020304" pitchFamily="18" charset="0"/>
              </a:rPr>
              <a:t>Katie </a:t>
            </a:r>
            <a:r>
              <a:rPr lang="en-US" sz="1700" dirty="0" err="1">
                <a:effectLst/>
                <a:ea typeface="MS ??"/>
                <a:cs typeface="Times New Roman" panose="02020603050405020304" pitchFamily="18" charset="0"/>
              </a:rPr>
              <a:t>Plitsch</a:t>
            </a:r>
            <a:endParaRPr lang="en-US" sz="1700" dirty="0">
              <a:effectLst/>
              <a:ea typeface="MS ??"/>
              <a:cs typeface="Times New Roman" panose="02020603050405020304" pitchFamily="18" charset="0"/>
            </a:endParaRPr>
          </a:p>
          <a:p>
            <a:pPr marL="0" marR="0">
              <a:spcBef>
                <a:spcPts val="0"/>
              </a:spcBef>
              <a:spcAft>
                <a:spcPts val="0"/>
              </a:spcAft>
            </a:pPr>
            <a:r>
              <a:rPr lang="en-US" sz="1700" dirty="0">
                <a:ea typeface="MS ??"/>
                <a:cs typeface="Times New Roman" panose="02020603050405020304" pitchFamily="18" charset="0"/>
              </a:rPr>
              <a:t>Katie Bastien</a:t>
            </a:r>
            <a:endParaRPr lang="en-US" sz="1700" dirty="0">
              <a:effectLst/>
              <a:ea typeface="MS ??"/>
              <a:cs typeface="Times New Roman" panose="02020603050405020304" pitchFamily="18" charset="0"/>
            </a:endParaRPr>
          </a:p>
          <a:p>
            <a:endParaRPr lang="en-US" dirty="0"/>
          </a:p>
        </p:txBody>
      </p:sp>
      <p:pic>
        <p:nvPicPr>
          <p:cNvPr id="12" name="Picture 11" descr="A person smiling for the camera&#10;&#10;Description automatically generated with medium confidence">
            <a:extLst>
              <a:ext uri="{FF2B5EF4-FFF2-40B4-BE49-F238E27FC236}">
                <a16:creationId xmlns:a16="http://schemas.microsoft.com/office/drawing/2014/main" id="{2CDEDAE3-BBD2-44BA-8348-FFBFF5B9C34E}"/>
              </a:ext>
            </a:extLst>
          </p:cNvPr>
          <p:cNvPicPr>
            <a:picLocks noChangeAspect="1"/>
          </p:cNvPicPr>
          <p:nvPr/>
        </p:nvPicPr>
        <p:blipFill>
          <a:blip r:embed="rId3"/>
          <a:stretch>
            <a:fillRect/>
          </a:stretch>
        </p:blipFill>
        <p:spPr>
          <a:xfrm>
            <a:off x="2331718" y="3172398"/>
            <a:ext cx="755430" cy="972123"/>
          </a:xfrm>
          <a:prstGeom prst="rect">
            <a:avLst/>
          </a:prstGeom>
        </p:spPr>
      </p:pic>
    </p:spTree>
    <p:extLst>
      <p:ext uri="{BB962C8B-B14F-4D97-AF65-F5344CB8AC3E}">
        <p14:creationId xmlns:p14="http://schemas.microsoft.com/office/powerpoint/2010/main" val="1120563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16C4-8E88-4788-939C-687DC13FBBAF}"/>
              </a:ext>
            </a:extLst>
          </p:cNvPr>
          <p:cNvSpPr>
            <a:spLocks noGrp="1"/>
          </p:cNvSpPr>
          <p:nvPr>
            <p:ph type="title"/>
          </p:nvPr>
        </p:nvSpPr>
        <p:spPr/>
        <p:txBody>
          <a:bodyPr/>
          <a:lstStyle/>
          <a:p>
            <a:r>
              <a:rPr lang="en-US" dirty="0"/>
              <a:t>Questions?</a:t>
            </a:r>
          </a:p>
        </p:txBody>
      </p:sp>
      <p:sp>
        <p:nvSpPr>
          <p:cNvPr id="6" name="Oval 5">
            <a:extLst>
              <a:ext uri="{FF2B5EF4-FFF2-40B4-BE49-F238E27FC236}">
                <a16:creationId xmlns:a16="http://schemas.microsoft.com/office/drawing/2014/main" id="{1B916BCB-384D-4A08-BEE7-8E8B4C216B7D}"/>
              </a:ext>
              <a:ext uri="{C183D7F6-B498-43B3-948B-1728B52AA6E4}">
                <adec:decorative xmlns:adec="http://schemas.microsoft.com/office/drawing/2017/decorative" val="1"/>
              </a:ext>
            </a:extLst>
          </p:cNvPr>
          <p:cNvSpPr/>
          <p:nvPr/>
        </p:nvSpPr>
        <p:spPr>
          <a:xfrm>
            <a:off x="652070" y="1714500"/>
            <a:ext cx="3429000" cy="3429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descr="Illustration of a green pencil sharpener character ">
            <a:extLst>
              <a:ext uri="{FF2B5EF4-FFF2-40B4-BE49-F238E27FC236}">
                <a16:creationId xmlns:a16="http://schemas.microsoft.com/office/drawing/2014/main" id="{A5A4FC33-D142-4E28-8346-35D781135E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580273" y="2306952"/>
            <a:ext cx="1572593" cy="2244095"/>
          </a:xfrm>
          <a:prstGeom prst="rect">
            <a:avLst/>
          </a:prstGeom>
        </p:spPr>
      </p:pic>
      <p:sp>
        <p:nvSpPr>
          <p:cNvPr id="4" name="Text Placeholder 3">
            <a:extLst>
              <a:ext uri="{FF2B5EF4-FFF2-40B4-BE49-F238E27FC236}">
                <a16:creationId xmlns:a16="http://schemas.microsoft.com/office/drawing/2014/main" id="{C6CC9A77-60CE-4D42-8E97-990157A99D3E}"/>
              </a:ext>
            </a:extLst>
          </p:cNvPr>
          <p:cNvSpPr>
            <a:spLocks noGrp="1"/>
          </p:cNvSpPr>
          <p:nvPr>
            <p:ph type="body" sz="quarter" idx="11"/>
          </p:nvPr>
        </p:nvSpPr>
        <p:spPr>
          <a:xfrm>
            <a:off x="4389120" y="1958784"/>
            <a:ext cx="6858000" cy="4233672"/>
          </a:xfrm>
        </p:spPr>
        <p:txBody>
          <a:bodyPr>
            <a:normAutofit/>
          </a:bodyPr>
          <a:lstStyle/>
          <a:p>
            <a:pPr marL="0" marR="0">
              <a:spcBef>
                <a:spcPts val="0"/>
              </a:spcBef>
              <a:spcAft>
                <a:spcPts val="0"/>
              </a:spcAft>
            </a:pPr>
            <a:r>
              <a:rPr lang="en-US" dirty="0"/>
              <a:t>Contact us:</a:t>
            </a:r>
          </a:p>
          <a:p>
            <a:pPr marL="0" marR="0">
              <a:spcBef>
                <a:spcPts val="0"/>
              </a:spcBef>
              <a:spcAft>
                <a:spcPts val="0"/>
              </a:spcAft>
            </a:pPr>
            <a:endParaRPr lang="en-US" sz="1800" b="1" u="sng" dirty="0">
              <a:solidFill>
                <a:srgbClr val="0000FF"/>
              </a:solidFill>
              <a:effectLst/>
              <a:latin typeface="Times New Roman" panose="02020603050405020304" pitchFamily="18" charset="0"/>
              <a:ea typeface="MS ??"/>
              <a:cs typeface="Times New Roman" panose="02020603050405020304" pitchFamily="18" charset="0"/>
            </a:endParaRPr>
          </a:p>
          <a:p>
            <a:pPr>
              <a:spcBef>
                <a:spcPts val="0"/>
              </a:spcBef>
            </a:pPr>
            <a:r>
              <a:rPr lang="en-US" b="1" dirty="0">
                <a:latin typeface="Times New Roman" panose="02020603050405020304" pitchFamily="18" charset="0"/>
                <a:ea typeface="MS ??"/>
                <a:cs typeface="Times New Roman" panose="02020603050405020304" pitchFamily="18" charset="0"/>
              </a:rPr>
              <a:t>Web site</a:t>
            </a:r>
            <a:r>
              <a:rPr lang="en-US" dirty="0">
                <a:latin typeface="Times New Roman" panose="02020603050405020304" pitchFamily="18" charset="0"/>
                <a:ea typeface="MS ??"/>
                <a:cs typeface="Times New Roman" panose="02020603050405020304" pitchFamily="18" charset="0"/>
              </a:rPr>
              <a:t>: </a:t>
            </a:r>
            <a:r>
              <a:rPr lang="en-US" sz="1800" b="1" u="sng" dirty="0">
                <a:solidFill>
                  <a:srgbClr val="92D050"/>
                </a:solidFill>
                <a:effectLst/>
                <a:latin typeface="Times New Roman" panose="02020603050405020304" pitchFamily="18" charset="0"/>
                <a:ea typeface="MS ??"/>
                <a:cs typeface="Times New Roman" panose="02020603050405020304" pitchFamily="18" charset="0"/>
                <a:hlinkClick r:id="rId4">
                  <a:extLst>
                    <a:ext uri="{A12FA001-AC4F-418D-AE19-62706E023703}">
                      <ahyp:hlinkClr xmlns:ahyp="http://schemas.microsoft.com/office/drawing/2018/hyperlinkcolor" val="tx"/>
                    </a:ext>
                  </a:extLst>
                </a:hlinkClick>
              </a:rPr>
              <a:t>www.MontgomeryNurserySchool.org</a:t>
            </a:r>
            <a:endParaRPr lang="en-US" sz="1800" dirty="0">
              <a:solidFill>
                <a:srgbClr val="92D050"/>
              </a:solidFill>
              <a:effectLst/>
              <a:latin typeface="Cambria" panose="02040503050406030204" pitchFamily="18" charset="0"/>
              <a:ea typeface="MS ??"/>
              <a:cs typeface="Times New Roman" panose="02020603050405020304" pitchFamily="18" charset="0"/>
            </a:endParaRPr>
          </a:p>
          <a:p>
            <a:pPr marL="0" marR="0">
              <a:spcBef>
                <a:spcPts val="0"/>
              </a:spcBef>
              <a:spcAft>
                <a:spcPts val="0"/>
              </a:spcAft>
            </a:pPr>
            <a:endParaRPr lang="en-US" sz="1800" b="1" dirty="0">
              <a:effectLst/>
              <a:latin typeface="Times New Roman" panose="02020603050405020304" pitchFamily="18" charset="0"/>
              <a:ea typeface="MS ??"/>
              <a:cs typeface="Times New Roman" panose="02020603050405020304" pitchFamily="18" charset="0"/>
            </a:endParaRPr>
          </a:p>
          <a:p>
            <a:pPr marL="0" marR="0">
              <a:spcBef>
                <a:spcPts val="0"/>
              </a:spcBef>
              <a:spcAft>
                <a:spcPts val="0"/>
              </a:spcAft>
            </a:pPr>
            <a:r>
              <a:rPr lang="en-US" sz="1800" b="1" dirty="0">
                <a:effectLst/>
                <a:latin typeface="Times New Roman" panose="02020603050405020304" pitchFamily="18" charset="0"/>
                <a:ea typeface="MS ??"/>
                <a:cs typeface="Times New Roman" panose="02020603050405020304" pitchFamily="18" charset="0"/>
              </a:rPr>
              <a:t>Email:  </a:t>
            </a:r>
            <a:r>
              <a:rPr lang="en-US" sz="1800" b="1" dirty="0">
                <a:solidFill>
                  <a:srgbClr val="92D050"/>
                </a:solidFill>
                <a:effectLst/>
                <a:latin typeface="Times New Roman" panose="02020603050405020304" pitchFamily="18" charset="0"/>
                <a:ea typeface="MS ??"/>
                <a:cs typeface="Times New Roman" panose="02020603050405020304" pitchFamily="18" charset="0"/>
                <a:hlinkClick r:id="rId5">
                  <a:extLst>
                    <a:ext uri="{A12FA001-AC4F-418D-AE19-62706E023703}">
                      <ahyp:hlinkClr xmlns:ahyp="http://schemas.microsoft.com/office/drawing/2018/hyperlinkcolor" val="tx"/>
                    </a:ext>
                  </a:extLst>
                </a:hlinkClick>
              </a:rPr>
              <a:t>mnsregistration@yahoo.com</a:t>
            </a:r>
            <a:endParaRPr lang="en-US" sz="1800" b="1" dirty="0">
              <a:solidFill>
                <a:srgbClr val="92D050"/>
              </a:solidFill>
              <a:effectLst/>
              <a:latin typeface="Times New Roman" panose="02020603050405020304" pitchFamily="18" charset="0"/>
              <a:ea typeface="MS ??"/>
              <a:cs typeface="Times New Roman" panose="02020603050405020304" pitchFamily="18" charset="0"/>
            </a:endParaRPr>
          </a:p>
          <a:p>
            <a:pPr marL="0" marR="0">
              <a:spcBef>
                <a:spcPts val="0"/>
              </a:spcBef>
              <a:spcAft>
                <a:spcPts val="0"/>
              </a:spcAft>
            </a:pPr>
            <a:endParaRPr lang="en-US" b="1" dirty="0">
              <a:latin typeface="Times New Roman" panose="02020603050405020304" pitchFamily="18" charset="0"/>
              <a:ea typeface="MS ??"/>
              <a:cs typeface="Times New Roman" panose="02020603050405020304" pitchFamily="18" charset="0"/>
            </a:endParaRPr>
          </a:p>
          <a:p>
            <a:pPr marL="0" marR="0">
              <a:spcBef>
                <a:spcPts val="0"/>
              </a:spcBef>
              <a:spcAft>
                <a:spcPts val="0"/>
              </a:spcAft>
            </a:pPr>
            <a:r>
              <a:rPr lang="en-US" sz="1800" b="1" dirty="0" err="1">
                <a:effectLst/>
                <a:latin typeface="Times New Roman" panose="02020603050405020304" pitchFamily="18" charset="0"/>
                <a:ea typeface="MS ??"/>
                <a:cs typeface="Times New Roman" panose="02020603050405020304" pitchFamily="18" charset="0"/>
              </a:rPr>
              <a:t>FaceBook</a:t>
            </a:r>
            <a:r>
              <a:rPr lang="en-US" sz="1800" b="1" dirty="0">
                <a:effectLst/>
                <a:latin typeface="Times New Roman" panose="02020603050405020304" pitchFamily="18" charset="0"/>
                <a:ea typeface="MS ??"/>
                <a:cs typeface="Times New Roman" panose="02020603050405020304" pitchFamily="18" charset="0"/>
              </a:rPr>
              <a:t>: </a:t>
            </a:r>
            <a:r>
              <a:rPr lang="en-US" sz="1800" b="1" dirty="0">
                <a:solidFill>
                  <a:srgbClr val="92D050"/>
                </a:solidFill>
                <a:effectLst/>
                <a:latin typeface="Times New Roman" panose="02020603050405020304" pitchFamily="18" charset="0"/>
                <a:ea typeface="MS ??"/>
                <a:cs typeface="Times New Roman" panose="02020603050405020304" pitchFamily="18" charset="0"/>
                <a:hlinkClick r:id="rId6">
                  <a:extLst>
                    <a:ext uri="{A12FA001-AC4F-418D-AE19-62706E023703}">
                      <ahyp:hlinkClr xmlns:ahyp="http://schemas.microsoft.com/office/drawing/2018/hyperlinkcolor" val="tx"/>
                    </a:ext>
                  </a:extLst>
                </a:hlinkClick>
              </a:rPr>
              <a:t>https://www.facebook.com/Montgomery-Nursery-School-434616766580748</a:t>
            </a:r>
            <a:endParaRPr lang="en-US" sz="1800" b="1" dirty="0">
              <a:solidFill>
                <a:srgbClr val="92D050"/>
              </a:solidFill>
              <a:effectLst/>
              <a:latin typeface="Times New Roman" panose="02020603050405020304" pitchFamily="18" charset="0"/>
              <a:ea typeface="MS ??"/>
              <a:cs typeface="Times New Roman" panose="02020603050405020304" pitchFamily="18" charset="0"/>
            </a:endParaRPr>
          </a:p>
          <a:p>
            <a:pPr marL="0" marR="0">
              <a:spcBef>
                <a:spcPts val="0"/>
              </a:spcBef>
              <a:spcAft>
                <a:spcPts val="0"/>
              </a:spcAft>
            </a:pPr>
            <a:endParaRPr lang="en-US" b="1" dirty="0">
              <a:latin typeface="Times New Roman" panose="02020603050405020304" pitchFamily="18" charset="0"/>
              <a:ea typeface="MS ??"/>
              <a:cs typeface="Times New Roman" panose="02020603050405020304" pitchFamily="18" charset="0"/>
            </a:endParaRPr>
          </a:p>
          <a:p>
            <a:pPr marL="0" marR="0">
              <a:spcBef>
                <a:spcPts val="0"/>
              </a:spcBef>
              <a:spcAft>
                <a:spcPts val="0"/>
              </a:spcAft>
            </a:pPr>
            <a:r>
              <a:rPr lang="en-US" sz="1800" b="1" dirty="0">
                <a:effectLst/>
                <a:latin typeface="Times New Roman" panose="02020603050405020304" pitchFamily="18" charset="0"/>
                <a:ea typeface="MS ??"/>
                <a:cs typeface="Times New Roman" panose="02020603050405020304" pitchFamily="18" charset="0"/>
              </a:rPr>
              <a:t>Instagram: </a:t>
            </a:r>
            <a:r>
              <a:rPr lang="en-US" sz="1800" b="1" dirty="0">
                <a:solidFill>
                  <a:srgbClr val="92D050"/>
                </a:solidFill>
                <a:effectLst/>
                <a:latin typeface="Times New Roman" panose="02020603050405020304" pitchFamily="18" charset="0"/>
                <a:ea typeface="MS ??"/>
                <a:cs typeface="Times New Roman" panose="02020603050405020304" pitchFamily="18" charset="0"/>
                <a:hlinkClick r:id="rId7">
                  <a:extLst>
                    <a:ext uri="{A12FA001-AC4F-418D-AE19-62706E023703}">
                      <ahyp:hlinkClr xmlns:ahyp="http://schemas.microsoft.com/office/drawing/2018/hyperlinkcolor" val="tx"/>
                    </a:ext>
                  </a:extLst>
                </a:hlinkClick>
              </a:rPr>
              <a:t>https://www.instagram.com/explore/locations/677515649/montgomery-nursery-school/</a:t>
            </a:r>
            <a:endParaRPr lang="en-US" sz="1800" b="1" dirty="0">
              <a:solidFill>
                <a:srgbClr val="92D050"/>
              </a:solidFill>
              <a:effectLst/>
              <a:latin typeface="Times New Roman" panose="02020603050405020304" pitchFamily="18" charset="0"/>
              <a:ea typeface="MS ??"/>
              <a:cs typeface="Times New Roman" panose="02020603050405020304" pitchFamily="18" charset="0"/>
            </a:endParaRPr>
          </a:p>
          <a:p>
            <a:pPr marL="0" marR="0">
              <a:spcBef>
                <a:spcPts val="0"/>
              </a:spcBef>
              <a:spcAft>
                <a:spcPts val="0"/>
              </a:spcAft>
            </a:pPr>
            <a:endParaRPr lang="en-US" sz="1800" b="1" dirty="0">
              <a:effectLst/>
              <a:latin typeface="Times New Roman" panose="02020603050405020304" pitchFamily="18" charset="0"/>
              <a:ea typeface="MS ??"/>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
              <a:cs typeface="Times New Roman" panose="02020603050405020304" pitchFamily="18" charset="0"/>
            </a:endParaRPr>
          </a:p>
          <a:p>
            <a:endParaRPr lang="en-US" dirty="0"/>
          </a:p>
        </p:txBody>
      </p:sp>
    </p:spTree>
    <p:extLst>
      <p:ext uri="{BB962C8B-B14F-4D97-AF65-F5344CB8AC3E}">
        <p14:creationId xmlns:p14="http://schemas.microsoft.com/office/powerpoint/2010/main" val="2600515555"/>
      </p:ext>
    </p:extLst>
  </p:cSld>
  <p:clrMapOvr>
    <a:masterClrMapping/>
  </p:clrMapOvr>
</p:sld>
</file>

<file path=ppt/theme/theme1.xml><?xml version="1.0" encoding="utf-8"?>
<a:theme xmlns:a="http://schemas.openxmlformats.org/drawingml/2006/main" name="Office Theme">
  <a:themeElements>
    <a:clrScheme name="back to school">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30">
      <a:majorFont>
        <a:latin typeface="Kristen ITC"/>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enHousePresentation_Elementary_Win32_JB_v2" id="{76CC1F8F-1616-4FD5-B5D9-5288357CAB76}" vid="{CCFA5B03-57D1-4BF3-98DD-85D1A7F0AA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04EE7CA-01E4-4C36-A155-A254FEC02701}">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4EED2D-C894-47C4-9CDD-55EC03B2713B}">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60F07EB6-DDE3-49D2-9047-A171C0D29C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431A9B-4B87-4F2F-AB9E-CAE6A6729B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Open house presentation</Template>
  <TotalTime>10283</TotalTime>
  <Words>2340</Words>
  <Application>Microsoft Office PowerPoint</Application>
  <PresentationFormat>Widescreen</PresentationFormat>
  <Paragraphs>389</Paragraphs>
  <Slides>19</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19</vt:i4>
      </vt:variant>
    </vt:vector>
  </HeadingPairs>
  <TitlesOfParts>
    <vt:vector size="32" baseType="lpstr">
      <vt:lpstr>MS Mincho</vt:lpstr>
      <vt:lpstr>Arial</vt:lpstr>
      <vt:lpstr>Calibri</vt:lpstr>
      <vt:lpstr>Cambria</vt:lpstr>
      <vt:lpstr>Courier New</vt:lpstr>
      <vt:lpstr>Helvetica Neue</vt:lpstr>
      <vt:lpstr>Kristen ITC</vt:lpstr>
      <vt:lpstr>MS ??</vt:lpstr>
      <vt:lpstr>Quire Sans</vt:lpstr>
      <vt:lpstr>Roboto</vt:lpstr>
      <vt:lpstr>Sans sans-serif</vt:lpstr>
      <vt:lpstr>Times New Roman</vt:lpstr>
      <vt:lpstr>Office Theme</vt:lpstr>
      <vt:lpstr>Montgomery Nursery School </vt:lpstr>
      <vt:lpstr>Montgomery Nursery School</vt:lpstr>
      <vt:lpstr>Welcome Parents!</vt:lpstr>
      <vt:lpstr>Teacher Aides</vt:lpstr>
      <vt:lpstr>Mommy &amp; Me Class</vt:lpstr>
      <vt:lpstr>Three Year Old Class</vt:lpstr>
      <vt:lpstr>Three Year Old Class  Year at-a-Glance</vt:lpstr>
      <vt:lpstr>Four Year Old Class (UPK)</vt:lpstr>
      <vt:lpstr>Half Day UPK Year at-a-Glance</vt:lpstr>
      <vt:lpstr>Half Day UPK Schedule</vt:lpstr>
      <vt:lpstr>Full Day UPK Year at-a-Glance</vt:lpstr>
      <vt:lpstr>Full Day UPK Schedule</vt:lpstr>
      <vt:lpstr>Virtual Tour of our Buildings</vt:lpstr>
      <vt:lpstr>Fun Facts</vt:lpstr>
      <vt:lpstr>Class Information</vt:lpstr>
      <vt:lpstr>Tuition</vt:lpstr>
      <vt:lpstr>Before and After Care</vt:lpstr>
      <vt:lpstr>Board of Directors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Montgomery Nursery School</dc:title>
  <dc:creator>MNS Nursery</dc:creator>
  <cp:lastModifiedBy>Tory White</cp:lastModifiedBy>
  <cp:revision>65</cp:revision>
  <dcterms:created xsi:type="dcterms:W3CDTF">2021-01-15T14:19:09Z</dcterms:created>
  <dcterms:modified xsi:type="dcterms:W3CDTF">2025-01-27T15:29:43Z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